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83" r:id="rId2"/>
    <p:sldId id="257" r:id="rId3"/>
    <p:sldId id="268" r:id="rId4"/>
    <p:sldId id="269" r:id="rId5"/>
    <p:sldId id="270" r:id="rId6"/>
    <p:sldId id="271" r:id="rId7"/>
    <p:sldId id="272" r:id="rId8"/>
    <p:sldId id="273" r:id="rId9"/>
    <p:sldId id="274" r:id="rId10"/>
    <p:sldId id="275" r:id="rId11"/>
    <p:sldId id="260" r:id="rId12"/>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109"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7000" y="0"/>
            <a:ext cx="3011488" cy="461963"/>
          </a:xfrm>
          <a:prstGeom prst="rect">
            <a:avLst/>
          </a:prstGeom>
        </p:spPr>
        <p:txBody>
          <a:bodyPr vert="horz" lIns="91440" tIns="45720" rIns="91440" bIns="45720" rtlCol="0"/>
          <a:lstStyle>
            <a:lvl1pPr algn="r">
              <a:defRPr sz="1200"/>
            </a:lvl1pPr>
          </a:lstStyle>
          <a:p>
            <a:fld id="{7E50311E-4567-47BE-AA22-078F3403B89A}" type="datetimeFigureOut">
              <a:rPr lang="en-US" smtClean="0"/>
              <a:t>4/23/2016</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387850"/>
            <a:ext cx="5559425" cy="41560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7000" y="8772525"/>
            <a:ext cx="3011488" cy="461963"/>
          </a:xfrm>
          <a:prstGeom prst="rect">
            <a:avLst/>
          </a:prstGeom>
        </p:spPr>
        <p:txBody>
          <a:bodyPr vert="horz" lIns="91440" tIns="45720" rIns="91440" bIns="45720" rtlCol="0" anchor="b"/>
          <a:lstStyle>
            <a:lvl1pPr algn="r">
              <a:defRPr sz="1200"/>
            </a:lvl1pPr>
          </a:lstStyle>
          <a:p>
            <a:fld id="{5C9FED5C-3B1F-4D93-9AB1-73761EE52E04}" type="slidenum">
              <a:rPr lang="en-US" smtClean="0"/>
              <a:t>‹#›</a:t>
            </a:fld>
            <a:endParaRPr lang="en-US"/>
          </a:p>
        </p:txBody>
      </p:sp>
    </p:spTree>
    <p:extLst>
      <p:ext uri="{BB962C8B-B14F-4D97-AF65-F5344CB8AC3E}">
        <p14:creationId xmlns:p14="http://schemas.microsoft.com/office/powerpoint/2010/main" val="2189946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4643A3-D43D-481C-A453-1F2AA82C8906}" type="datetimeFigureOut">
              <a:rPr lang="en-US" smtClean="0"/>
              <a:t>4/23/2016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629E3C-41B0-4CB5-8689-8A148D1399C7}" type="slidenum">
              <a:rPr lang="en-US" smtClean="0"/>
              <a:t>‹#›</a:t>
            </a:fld>
            <a:endParaRPr lang="en-US"/>
          </a:p>
        </p:txBody>
      </p:sp>
    </p:spTree>
    <p:extLst>
      <p:ext uri="{BB962C8B-B14F-4D97-AF65-F5344CB8AC3E}">
        <p14:creationId xmlns:p14="http://schemas.microsoft.com/office/powerpoint/2010/main" val="3804580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4643A3-D43D-481C-A453-1F2AA82C8906}" type="datetimeFigureOut">
              <a:rPr lang="en-US" smtClean="0"/>
              <a:t>4/23/2016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629E3C-41B0-4CB5-8689-8A148D1399C7}" type="slidenum">
              <a:rPr lang="en-US" smtClean="0"/>
              <a:t>‹#›</a:t>
            </a:fld>
            <a:endParaRPr lang="en-US"/>
          </a:p>
        </p:txBody>
      </p:sp>
    </p:spTree>
    <p:extLst>
      <p:ext uri="{BB962C8B-B14F-4D97-AF65-F5344CB8AC3E}">
        <p14:creationId xmlns:p14="http://schemas.microsoft.com/office/powerpoint/2010/main" val="3674257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4643A3-D43D-481C-A453-1F2AA82C8906}" type="datetimeFigureOut">
              <a:rPr lang="en-US" smtClean="0"/>
              <a:t>4/23/2016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629E3C-41B0-4CB5-8689-8A148D1399C7}" type="slidenum">
              <a:rPr lang="en-US" smtClean="0"/>
              <a:t>‹#›</a:t>
            </a:fld>
            <a:endParaRPr lang="en-US"/>
          </a:p>
        </p:txBody>
      </p:sp>
    </p:spTree>
    <p:extLst>
      <p:ext uri="{BB962C8B-B14F-4D97-AF65-F5344CB8AC3E}">
        <p14:creationId xmlns:p14="http://schemas.microsoft.com/office/powerpoint/2010/main" val="1083806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4643A3-D43D-481C-A453-1F2AA82C8906}" type="datetimeFigureOut">
              <a:rPr lang="en-US" smtClean="0"/>
              <a:t>4/23/2016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629E3C-41B0-4CB5-8689-8A148D1399C7}" type="slidenum">
              <a:rPr lang="en-US" smtClean="0"/>
              <a:t>‹#›</a:t>
            </a:fld>
            <a:endParaRPr lang="en-US"/>
          </a:p>
        </p:txBody>
      </p:sp>
    </p:spTree>
    <p:extLst>
      <p:ext uri="{BB962C8B-B14F-4D97-AF65-F5344CB8AC3E}">
        <p14:creationId xmlns:p14="http://schemas.microsoft.com/office/powerpoint/2010/main" val="139097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4643A3-D43D-481C-A453-1F2AA82C8906}" type="datetimeFigureOut">
              <a:rPr lang="en-US" smtClean="0"/>
              <a:t>4/23/2016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629E3C-41B0-4CB5-8689-8A148D1399C7}" type="slidenum">
              <a:rPr lang="en-US" smtClean="0"/>
              <a:t>‹#›</a:t>
            </a:fld>
            <a:endParaRPr lang="en-US"/>
          </a:p>
        </p:txBody>
      </p:sp>
    </p:spTree>
    <p:extLst>
      <p:ext uri="{BB962C8B-B14F-4D97-AF65-F5344CB8AC3E}">
        <p14:creationId xmlns:p14="http://schemas.microsoft.com/office/powerpoint/2010/main" val="3178692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4643A3-D43D-481C-A453-1F2AA82C8906}" type="datetimeFigureOut">
              <a:rPr lang="en-US" smtClean="0"/>
              <a:t>4/23/2016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629E3C-41B0-4CB5-8689-8A148D1399C7}" type="slidenum">
              <a:rPr lang="en-US" smtClean="0"/>
              <a:t>‹#›</a:t>
            </a:fld>
            <a:endParaRPr lang="en-US"/>
          </a:p>
        </p:txBody>
      </p:sp>
    </p:spTree>
    <p:extLst>
      <p:ext uri="{BB962C8B-B14F-4D97-AF65-F5344CB8AC3E}">
        <p14:creationId xmlns:p14="http://schemas.microsoft.com/office/powerpoint/2010/main" val="2616284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4643A3-D43D-481C-A453-1F2AA82C8906}" type="datetimeFigureOut">
              <a:rPr lang="en-US" smtClean="0"/>
              <a:t>4/23/2016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629E3C-41B0-4CB5-8689-8A148D1399C7}" type="slidenum">
              <a:rPr lang="en-US" smtClean="0"/>
              <a:t>‹#›</a:t>
            </a:fld>
            <a:endParaRPr lang="en-US"/>
          </a:p>
        </p:txBody>
      </p:sp>
    </p:spTree>
    <p:extLst>
      <p:ext uri="{BB962C8B-B14F-4D97-AF65-F5344CB8AC3E}">
        <p14:creationId xmlns:p14="http://schemas.microsoft.com/office/powerpoint/2010/main" val="706260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4643A3-D43D-481C-A453-1F2AA82C8906}" type="datetimeFigureOut">
              <a:rPr lang="en-US" smtClean="0"/>
              <a:t>4/23/2016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629E3C-41B0-4CB5-8689-8A148D1399C7}" type="slidenum">
              <a:rPr lang="en-US" smtClean="0"/>
              <a:t>‹#›</a:t>
            </a:fld>
            <a:endParaRPr lang="en-US"/>
          </a:p>
        </p:txBody>
      </p:sp>
    </p:spTree>
    <p:extLst>
      <p:ext uri="{BB962C8B-B14F-4D97-AF65-F5344CB8AC3E}">
        <p14:creationId xmlns:p14="http://schemas.microsoft.com/office/powerpoint/2010/main" val="3500219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4643A3-D43D-481C-A453-1F2AA82C8906}" type="datetimeFigureOut">
              <a:rPr lang="en-US" smtClean="0"/>
              <a:t>4/23/2016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629E3C-41B0-4CB5-8689-8A148D1399C7}" type="slidenum">
              <a:rPr lang="en-US" smtClean="0"/>
              <a:t>‹#›</a:t>
            </a:fld>
            <a:endParaRPr lang="en-US"/>
          </a:p>
        </p:txBody>
      </p:sp>
    </p:spTree>
    <p:extLst>
      <p:ext uri="{BB962C8B-B14F-4D97-AF65-F5344CB8AC3E}">
        <p14:creationId xmlns:p14="http://schemas.microsoft.com/office/powerpoint/2010/main" val="1992934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4643A3-D43D-481C-A453-1F2AA82C8906}" type="datetimeFigureOut">
              <a:rPr lang="en-US" smtClean="0"/>
              <a:t>4/23/2016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629E3C-41B0-4CB5-8689-8A148D1399C7}" type="slidenum">
              <a:rPr lang="en-US" smtClean="0"/>
              <a:t>‹#›</a:t>
            </a:fld>
            <a:endParaRPr lang="en-US"/>
          </a:p>
        </p:txBody>
      </p:sp>
    </p:spTree>
    <p:extLst>
      <p:ext uri="{BB962C8B-B14F-4D97-AF65-F5344CB8AC3E}">
        <p14:creationId xmlns:p14="http://schemas.microsoft.com/office/powerpoint/2010/main" val="3369626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4643A3-D43D-481C-A453-1F2AA82C8906}" type="datetimeFigureOut">
              <a:rPr lang="en-US" smtClean="0"/>
              <a:t>4/23/2016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629E3C-41B0-4CB5-8689-8A148D1399C7}" type="slidenum">
              <a:rPr lang="en-US" smtClean="0"/>
              <a:t>‹#›</a:t>
            </a:fld>
            <a:endParaRPr lang="en-US"/>
          </a:p>
        </p:txBody>
      </p:sp>
    </p:spTree>
    <p:extLst>
      <p:ext uri="{BB962C8B-B14F-4D97-AF65-F5344CB8AC3E}">
        <p14:creationId xmlns:p14="http://schemas.microsoft.com/office/powerpoint/2010/main" val="3085534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4643A3-D43D-481C-A453-1F2AA82C8906}" type="datetimeFigureOut">
              <a:rPr lang="en-US" smtClean="0"/>
              <a:t>4/23/2016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629E3C-41B0-4CB5-8689-8A148D1399C7}" type="slidenum">
              <a:rPr lang="en-US" smtClean="0"/>
              <a:t>‹#›</a:t>
            </a:fld>
            <a:endParaRPr lang="en-US"/>
          </a:p>
        </p:txBody>
      </p:sp>
    </p:spTree>
    <p:extLst>
      <p:ext uri="{BB962C8B-B14F-4D97-AF65-F5344CB8AC3E}">
        <p14:creationId xmlns:p14="http://schemas.microsoft.com/office/powerpoint/2010/main" val="3257534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developer.neurosky.com/docs/lib/exe/detail.php?id=arduino_tutorial&amp;media=dongle_schematic.pn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Process 5"/>
          <p:cNvSpPr/>
          <p:nvPr/>
        </p:nvSpPr>
        <p:spPr>
          <a:xfrm>
            <a:off x="152400" y="76200"/>
            <a:ext cx="8876190" cy="6781800"/>
          </a:xfrm>
          <a:prstGeom prst="flowChartProcess">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latin typeface="Arial" panose="020B0604020202020204" pitchFamily="34" charset="0"/>
              <a:cs typeface="Arial" panose="020B0604020202020204" pitchFamily="34" charset="0"/>
            </a:endParaRPr>
          </a:p>
        </p:txBody>
      </p:sp>
      <p:sp>
        <p:nvSpPr>
          <p:cNvPr id="5" name="TextBox 4"/>
          <p:cNvSpPr txBox="1"/>
          <p:nvPr/>
        </p:nvSpPr>
        <p:spPr>
          <a:xfrm>
            <a:off x="38100" y="0"/>
            <a:ext cx="9144000" cy="6858000"/>
          </a:xfrm>
          <a:prstGeom prst="rect">
            <a:avLst/>
          </a:prstGeom>
          <a:noFill/>
          <a:ln w="317500">
            <a:solidFill>
              <a:srgbClr val="0070C0"/>
            </a:solidFill>
          </a:ln>
        </p:spPr>
        <p:txBody>
          <a:bodyPr wrap="square" rtlCol="0">
            <a:spAutoFit/>
          </a:bodyPr>
          <a:lstStyle/>
          <a:p>
            <a:endParaRPr lang="en-US" dirty="0"/>
          </a:p>
        </p:txBody>
      </p:sp>
      <p:sp>
        <p:nvSpPr>
          <p:cNvPr id="2" name="Title 1"/>
          <p:cNvSpPr>
            <a:spLocks noGrp="1"/>
          </p:cNvSpPr>
          <p:nvPr>
            <p:ph type="title"/>
          </p:nvPr>
        </p:nvSpPr>
        <p:spPr>
          <a:xfrm>
            <a:off x="152400" y="1638300"/>
            <a:ext cx="8876190" cy="3581400"/>
          </a:xfrm>
          <a:solidFill>
            <a:srgbClr val="FFC000"/>
          </a:solidFill>
        </p:spPr>
        <p:txBody>
          <a:bodyPr>
            <a:noAutofit/>
          </a:bodyPr>
          <a:lstStyle/>
          <a:p>
            <a:r>
              <a:rPr lang="en-US" sz="6000" b="1" dirty="0" smtClean="0">
                <a:latin typeface="Arial" panose="020B0604020202020204" pitchFamily="34" charset="0"/>
                <a:cs typeface="Arial" panose="020B0604020202020204" pitchFamily="34" charset="0"/>
              </a:rPr>
              <a:t>MIND CONTROLLED ROBOT</a:t>
            </a:r>
            <a:br>
              <a:rPr lang="en-US" sz="6000" b="1" dirty="0" smtClean="0">
                <a:latin typeface="Arial" panose="020B0604020202020204" pitchFamily="34" charset="0"/>
                <a:cs typeface="Arial" panose="020B0604020202020204" pitchFamily="34" charset="0"/>
              </a:rPr>
            </a:br>
            <a:r>
              <a:rPr lang="en-US" sz="4800" b="1" dirty="0" smtClean="0">
                <a:latin typeface="Arial" panose="020B0604020202020204" pitchFamily="34" charset="0"/>
                <a:cs typeface="Arial" panose="020B0604020202020204" pitchFamily="34" charset="0"/>
              </a:rPr>
              <a:t>BY ADITHYA KUMAR</a:t>
            </a:r>
            <a:br>
              <a:rPr lang="en-US" sz="4800" b="1" dirty="0" smtClean="0">
                <a:latin typeface="Arial" panose="020B0604020202020204" pitchFamily="34" charset="0"/>
                <a:cs typeface="Arial" panose="020B0604020202020204" pitchFamily="34" charset="0"/>
              </a:rPr>
            </a:br>
            <a:r>
              <a:rPr lang="en-US" sz="4800" b="1" dirty="0" smtClean="0">
                <a:latin typeface="Arial" panose="020B0604020202020204" pitchFamily="34" charset="0"/>
                <a:cs typeface="Arial" panose="020B0604020202020204" pitchFamily="34" charset="0"/>
              </a:rPr>
              <a:t>EIGHTH GRADE</a:t>
            </a:r>
            <a:endParaRPr lang="en-US" sz="5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4973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6858000"/>
          </a:xfrm>
          <a:prstGeom prst="rect">
            <a:avLst/>
          </a:prstGeom>
          <a:noFill/>
          <a:ln w="317500">
            <a:solidFill>
              <a:srgbClr val="0070C0"/>
            </a:solidFill>
          </a:ln>
        </p:spPr>
        <p:txBody>
          <a:bodyPr wrap="square" rtlCol="0">
            <a:spAutoFit/>
          </a:bodyPr>
          <a:lstStyle/>
          <a:p>
            <a:endParaRPr lang="en-US" dirty="0"/>
          </a:p>
        </p:txBody>
      </p:sp>
      <p:pic>
        <p:nvPicPr>
          <p:cNvPr id="7" name="Picture 6"/>
          <p:cNvPicPr/>
          <p:nvPr/>
        </p:nvPicPr>
        <p:blipFill>
          <a:blip r:embed="rId2" cstate="print">
            <a:extLst>
              <a:ext uri="{28A0092B-C50C-407E-A947-70E740481C1C}">
                <a14:useLocalDpi xmlns:a14="http://schemas.microsoft.com/office/drawing/2010/main" val="0"/>
              </a:ext>
            </a:extLst>
          </a:blip>
          <a:stretch>
            <a:fillRect/>
          </a:stretch>
        </p:blipFill>
        <p:spPr>
          <a:xfrm>
            <a:off x="5429250" y="3271837"/>
            <a:ext cx="2547938" cy="2796858"/>
          </a:xfrm>
          <a:prstGeom prst="rect">
            <a:avLst/>
          </a:prstGeom>
          <a:effectLst>
            <a:glow>
              <a:srgbClr val="C00000"/>
            </a:glow>
            <a:outerShdw blurRad="50800" dist="50800" dir="5400000" algn="ctr" rotWithShape="0">
              <a:schemeClr val="bg1"/>
            </a:outerShdw>
            <a:softEdge rad="0"/>
          </a:effectLst>
        </p:spPr>
      </p:pic>
      <p:pic>
        <p:nvPicPr>
          <p:cNvPr id="8" name="Picture 7"/>
          <p:cNvPicPr/>
          <p:nvPr/>
        </p:nvPicPr>
        <p:blipFill>
          <a:blip r:embed="rId3" cstate="print">
            <a:extLst>
              <a:ext uri="{28A0092B-C50C-407E-A947-70E740481C1C}">
                <a14:useLocalDpi xmlns:a14="http://schemas.microsoft.com/office/drawing/2010/main" val="0"/>
              </a:ext>
            </a:extLst>
          </a:blip>
          <a:stretch>
            <a:fillRect/>
          </a:stretch>
        </p:blipFill>
        <p:spPr>
          <a:xfrm>
            <a:off x="514350" y="228600"/>
            <a:ext cx="2352675" cy="2706370"/>
          </a:xfrm>
          <a:prstGeom prst="rect">
            <a:avLst/>
          </a:prstGeom>
        </p:spPr>
      </p:pic>
      <p:pic>
        <p:nvPicPr>
          <p:cNvPr id="9" name="Picture 8"/>
          <p:cNvPicPr/>
          <p:nvPr/>
        </p:nvPicPr>
        <p:blipFill>
          <a:blip r:embed="rId4" cstate="print">
            <a:extLst>
              <a:ext uri="{28A0092B-C50C-407E-A947-70E740481C1C}">
                <a14:useLocalDpi xmlns:a14="http://schemas.microsoft.com/office/drawing/2010/main" val="0"/>
              </a:ext>
            </a:extLst>
          </a:blip>
          <a:stretch>
            <a:fillRect/>
          </a:stretch>
        </p:blipFill>
        <p:spPr>
          <a:xfrm>
            <a:off x="4114800" y="265430"/>
            <a:ext cx="4033838" cy="2372995"/>
          </a:xfrm>
          <a:prstGeom prst="rect">
            <a:avLst/>
          </a:prstGeom>
        </p:spPr>
      </p:pic>
      <p:pic>
        <p:nvPicPr>
          <p:cNvPr id="10" name="Picture 9"/>
          <p:cNvPicPr/>
          <p:nvPr/>
        </p:nvPicPr>
        <p:blipFill>
          <a:blip r:embed="rId5" cstate="print">
            <a:extLst>
              <a:ext uri="{28A0092B-C50C-407E-A947-70E740481C1C}">
                <a14:useLocalDpi xmlns:a14="http://schemas.microsoft.com/office/drawing/2010/main" val="0"/>
              </a:ext>
            </a:extLst>
          </a:blip>
          <a:stretch>
            <a:fillRect/>
          </a:stretch>
        </p:blipFill>
        <p:spPr>
          <a:xfrm>
            <a:off x="533400" y="3554095"/>
            <a:ext cx="3581400" cy="2514600"/>
          </a:xfrm>
          <a:prstGeom prst="rect">
            <a:avLst/>
          </a:prstGeom>
        </p:spPr>
      </p:pic>
      <p:sp>
        <p:nvSpPr>
          <p:cNvPr id="13" name="Flowchart: Process 12"/>
          <p:cNvSpPr/>
          <p:nvPr/>
        </p:nvSpPr>
        <p:spPr>
          <a:xfrm>
            <a:off x="228600" y="2971800"/>
            <a:ext cx="3600450" cy="500062"/>
          </a:xfrm>
          <a:prstGeom prst="flowChartProcess">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effectLst>
                  <a:outerShdw blurRad="76200" dist="50800" dir="5400000" algn="tl">
                    <a:srgbClr val="000000">
                      <a:alpha val="65000"/>
                    </a:srgbClr>
                  </a:outerShdw>
                </a:effectLst>
              </a:rPr>
              <a:t>Connecting the RF Dongle with the </a:t>
            </a:r>
            <a:r>
              <a:rPr lang="en-US" b="1" dirty="0" smtClean="0">
                <a:effectLst>
                  <a:outerShdw blurRad="76200" dist="50800" dir="5400000" algn="tl">
                    <a:srgbClr val="000000">
                      <a:alpha val="65000"/>
                    </a:srgbClr>
                  </a:outerShdw>
                </a:effectLst>
              </a:rPr>
              <a:t>Arduino</a:t>
            </a:r>
            <a:endParaRPr lang="en-US" dirty="0"/>
          </a:p>
        </p:txBody>
      </p:sp>
      <p:sp>
        <p:nvSpPr>
          <p:cNvPr id="14" name="Flowchart: Process 13"/>
          <p:cNvSpPr/>
          <p:nvPr/>
        </p:nvSpPr>
        <p:spPr>
          <a:xfrm>
            <a:off x="4648200" y="2708752"/>
            <a:ext cx="3328988" cy="500062"/>
          </a:xfrm>
          <a:prstGeom prst="flowChartProcess">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effectLst>
                  <a:outerShdw blurRad="76200" dist="50800" dir="5400000" algn="tl">
                    <a:srgbClr val="000000">
                      <a:alpha val="65000"/>
                    </a:srgbClr>
                  </a:outerShdw>
                </a:effectLst>
              </a:rPr>
              <a:t>3D Printed Wheels of the Robot</a:t>
            </a:r>
            <a:endParaRPr lang="en-US" dirty="0"/>
          </a:p>
        </p:txBody>
      </p:sp>
      <p:sp>
        <p:nvSpPr>
          <p:cNvPr id="15" name="Flowchart: Process 14"/>
          <p:cNvSpPr/>
          <p:nvPr/>
        </p:nvSpPr>
        <p:spPr>
          <a:xfrm>
            <a:off x="659606" y="6150928"/>
            <a:ext cx="3074194" cy="500062"/>
          </a:xfrm>
          <a:prstGeom prst="flowChartProcess">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effectLst>
                  <a:outerShdw blurRad="76200" dist="50800" dir="5400000" algn="tl">
                    <a:srgbClr val="000000">
                      <a:alpha val="65000"/>
                    </a:srgbClr>
                  </a:outerShdw>
                </a:effectLst>
              </a:rPr>
              <a:t>Fully Completed Robot</a:t>
            </a:r>
            <a:endParaRPr lang="en-US" dirty="0"/>
          </a:p>
        </p:txBody>
      </p:sp>
      <p:sp>
        <p:nvSpPr>
          <p:cNvPr id="16" name="Flowchart: Process 15"/>
          <p:cNvSpPr/>
          <p:nvPr/>
        </p:nvSpPr>
        <p:spPr>
          <a:xfrm>
            <a:off x="5429250" y="6150928"/>
            <a:ext cx="2719388" cy="500062"/>
          </a:xfrm>
          <a:prstGeom prst="flowChartProcess">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effectLst>
                  <a:outerShdw blurRad="76200" dist="50800" dir="5400000" algn="tl">
                    <a:srgbClr val="000000">
                      <a:alpha val="65000"/>
                    </a:srgbClr>
                  </a:outerShdw>
                </a:effectLst>
              </a:rPr>
              <a:t>Mind Controlled Robot </a:t>
            </a:r>
            <a:r>
              <a:rPr lang="en-US" b="1" dirty="0" smtClean="0">
                <a:effectLst>
                  <a:outerShdw blurRad="76200" dist="50800" dir="5400000" algn="tl">
                    <a:srgbClr val="000000">
                      <a:alpha val="65000"/>
                    </a:srgbClr>
                  </a:outerShdw>
                </a:effectLst>
              </a:rPr>
              <a:t>In </a:t>
            </a:r>
            <a:r>
              <a:rPr lang="en-US" b="1" dirty="0">
                <a:effectLst>
                  <a:outerShdw blurRad="76200" dist="50800" dir="5400000" algn="tl">
                    <a:srgbClr val="000000">
                      <a:alpha val="65000"/>
                    </a:srgbClr>
                  </a:outerShdw>
                </a:effectLst>
              </a:rPr>
              <a:t>Action</a:t>
            </a:r>
            <a:endParaRPr lang="en-US" dirty="0"/>
          </a:p>
        </p:txBody>
      </p:sp>
    </p:spTree>
    <p:extLst>
      <p:ext uri="{BB962C8B-B14F-4D97-AF65-F5344CB8AC3E}">
        <p14:creationId xmlns:p14="http://schemas.microsoft.com/office/powerpoint/2010/main" val="11177579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6858000"/>
          </a:xfrm>
          <a:prstGeom prst="rect">
            <a:avLst/>
          </a:prstGeom>
          <a:noFill/>
          <a:ln w="317500">
            <a:solidFill>
              <a:srgbClr val="0070C0"/>
            </a:solidFill>
          </a:ln>
        </p:spPr>
        <p:txBody>
          <a:bodyPr wrap="square" rtlCol="0">
            <a:spAutoFit/>
          </a:bodyPr>
          <a:lstStyle/>
          <a:p>
            <a:endParaRPr lang="en-US" dirty="0"/>
          </a:p>
        </p:txBody>
      </p:sp>
      <p:sp>
        <p:nvSpPr>
          <p:cNvPr id="2" name="Title 1"/>
          <p:cNvSpPr>
            <a:spLocks noGrp="1"/>
          </p:cNvSpPr>
          <p:nvPr>
            <p:ph type="title"/>
          </p:nvPr>
        </p:nvSpPr>
        <p:spPr>
          <a:xfrm>
            <a:off x="152400" y="152400"/>
            <a:ext cx="8839200" cy="1143000"/>
          </a:xfrm>
          <a:solidFill>
            <a:srgbClr val="FFC000"/>
          </a:solidFill>
        </p:spPr>
        <p:txBody>
          <a:bodyPr>
            <a:noAutofit/>
          </a:bodyPr>
          <a:lstStyle/>
          <a:p>
            <a:r>
              <a:rPr lang="en-US" sz="7200" b="1" dirty="0" smtClean="0"/>
              <a:t>SCHEMATIC DIAGRAM</a:t>
            </a:r>
            <a:endParaRPr lang="en-US" sz="7200" b="1" dirty="0"/>
          </a:p>
        </p:txBody>
      </p:sp>
      <p:sp>
        <p:nvSpPr>
          <p:cNvPr id="3" name="Content Placeholder 2"/>
          <p:cNvSpPr>
            <a:spLocks noGrp="1"/>
          </p:cNvSpPr>
          <p:nvPr>
            <p:ph idx="1"/>
          </p:nvPr>
        </p:nvSpPr>
        <p:spPr/>
        <p:txBody>
          <a:bodyPr/>
          <a:lstStyle/>
          <a:p>
            <a:endParaRPr lang="en-US"/>
          </a:p>
        </p:txBody>
      </p:sp>
      <p:pic>
        <p:nvPicPr>
          <p:cNvPr id="7" name="Picture 6"/>
          <p:cNvPicPr/>
          <p:nvPr/>
        </p:nvPicPr>
        <p:blipFill>
          <a:blip r:embed="rId2"/>
          <a:stretch>
            <a:fillRect/>
          </a:stretch>
        </p:blipFill>
        <p:spPr>
          <a:xfrm>
            <a:off x="228600" y="1285875"/>
            <a:ext cx="8610600" cy="5343525"/>
          </a:xfrm>
          <a:prstGeom prst="rect">
            <a:avLst/>
          </a:prstGeom>
          <a:effectLst>
            <a:glow rad="63500">
              <a:srgbClr val="C00000"/>
            </a:glow>
            <a:outerShdw blurRad="50800" dist="50800" dir="5400000" algn="ctr" rotWithShape="0">
              <a:schemeClr val="bg1"/>
            </a:outerShdw>
            <a:softEdge rad="31750"/>
          </a:effectLst>
          <a:scene3d>
            <a:camera prst="orthographicFront"/>
            <a:lightRig rig="threePt" dir="t"/>
          </a:scene3d>
          <a:sp3d extrusionH="63500">
            <a:extrusionClr>
              <a:srgbClr val="C00000"/>
            </a:extrusionClr>
            <a:contourClr>
              <a:srgbClr val="C00000"/>
            </a:contourClr>
          </a:sp3d>
        </p:spPr>
      </p:pic>
    </p:spTree>
    <p:extLst>
      <p:ext uri="{BB962C8B-B14F-4D97-AF65-F5344CB8AC3E}">
        <p14:creationId xmlns:p14="http://schemas.microsoft.com/office/powerpoint/2010/main" val="17502127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6858000"/>
          </a:xfrm>
          <a:prstGeom prst="rect">
            <a:avLst/>
          </a:prstGeom>
          <a:noFill/>
          <a:ln w="317500">
            <a:solidFill>
              <a:srgbClr val="0070C0"/>
            </a:solidFill>
          </a:ln>
        </p:spPr>
        <p:txBody>
          <a:bodyPr wrap="square" rtlCol="0">
            <a:spAutoFit/>
          </a:bodyPr>
          <a:lstStyle/>
          <a:p>
            <a:endParaRPr lang="en-US" dirty="0"/>
          </a:p>
        </p:txBody>
      </p:sp>
      <p:sp>
        <p:nvSpPr>
          <p:cNvPr id="2" name="Title 1"/>
          <p:cNvSpPr>
            <a:spLocks noGrp="1"/>
          </p:cNvSpPr>
          <p:nvPr>
            <p:ph type="title"/>
          </p:nvPr>
        </p:nvSpPr>
        <p:spPr>
          <a:xfrm>
            <a:off x="152400" y="152400"/>
            <a:ext cx="8839200" cy="1143000"/>
          </a:xfrm>
          <a:solidFill>
            <a:srgbClr val="FFC000"/>
          </a:solidFill>
        </p:spPr>
        <p:txBody>
          <a:bodyPr>
            <a:noAutofit/>
          </a:bodyPr>
          <a:lstStyle/>
          <a:p>
            <a:r>
              <a:rPr lang="en-US" sz="6600" b="1" dirty="0" smtClean="0">
                <a:latin typeface="Arial" panose="020B0604020202020204" pitchFamily="34" charset="0"/>
                <a:cs typeface="Arial" panose="020B0604020202020204" pitchFamily="34" charset="0"/>
              </a:rPr>
              <a:t>ENGINEERING GOAL</a:t>
            </a:r>
            <a:endParaRPr lang="en-US" sz="7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2400" y="1295400"/>
            <a:ext cx="8839200" cy="5257800"/>
          </a:xfrm>
        </p:spPr>
        <p:txBody>
          <a:bodyPr>
            <a:normAutofit/>
          </a:bodyPr>
          <a:lstStyle/>
          <a:p>
            <a:pPr marL="0" indent="0">
              <a:buNone/>
            </a:pPr>
            <a:r>
              <a:rPr lang="en-US" sz="4400" dirty="0">
                <a:latin typeface="Arial" panose="020B0604020202020204" pitchFamily="34" charset="0"/>
                <a:cs typeface="Arial" panose="020B0604020202020204" pitchFamily="34" charset="0"/>
              </a:rPr>
              <a:t>The goal of my “Mind Controlled Robot” project is to design a Robot which can be controlled by using brain waves. I developed the robot prototype using Mindwave EEG headset and the Arduino Uno motherboard kit.</a:t>
            </a:r>
          </a:p>
          <a:p>
            <a:pPr marL="0" indent="0">
              <a:buNone/>
            </a:pP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14586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6858000"/>
          </a:xfrm>
          <a:prstGeom prst="rect">
            <a:avLst/>
          </a:prstGeom>
          <a:noFill/>
          <a:ln w="317500">
            <a:solidFill>
              <a:srgbClr val="0070C0"/>
            </a:solidFill>
          </a:ln>
        </p:spPr>
        <p:txBody>
          <a:bodyPr wrap="square" rtlCol="0">
            <a:spAutoFit/>
          </a:bodyPr>
          <a:lstStyle/>
          <a:p>
            <a:endParaRPr lang="en-US" dirty="0"/>
          </a:p>
        </p:txBody>
      </p:sp>
      <p:sp>
        <p:nvSpPr>
          <p:cNvPr id="2" name="Title 1"/>
          <p:cNvSpPr>
            <a:spLocks noGrp="1"/>
          </p:cNvSpPr>
          <p:nvPr>
            <p:ph type="title"/>
          </p:nvPr>
        </p:nvSpPr>
        <p:spPr>
          <a:xfrm>
            <a:off x="152400" y="0"/>
            <a:ext cx="8839200" cy="1143000"/>
          </a:xfrm>
          <a:solidFill>
            <a:srgbClr val="FFC000"/>
          </a:solidFill>
        </p:spPr>
        <p:txBody>
          <a:bodyPr>
            <a:noAutofit/>
          </a:bodyPr>
          <a:lstStyle/>
          <a:p>
            <a:r>
              <a:rPr lang="en-US" sz="5400" b="1" dirty="0" smtClean="0">
                <a:latin typeface="Arial" panose="020B0604020202020204" pitchFamily="34" charset="0"/>
                <a:cs typeface="Arial" panose="020B0604020202020204" pitchFamily="34" charset="0"/>
              </a:rPr>
              <a:t>EXPERIMENTAL DESIGN</a:t>
            </a:r>
            <a:endParaRPr lang="en-US" sz="60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2400" y="1752600"/>
            <a:ext cx="8991600" cy="5257800"/>
          </a:xfrm>
          <a:ln>
            <a:noFill/>
          </a:ln>
        </p:spPr>
        <p:txBody>
          <a:bodyPr>
            <a:noAutofit/>
          </a:bodyPr>
          <a:lstStyle/>
          <a:p>
            <a:pPr marL="0" indent="0">
              <a:buNone/>
            </a:pPr>
            <a:r>
              <a:rPr lang="en-US" dirty="0"/>
              <a:t>The main goal of my mind controlled Robot is to allow the user to control a simple robot using brain waves.  I designed the mind controlled robot using </a:t>
            </a:r>
            <a:r>
              <a:rPr lang="en-US" dirty="0" smtClean="0"/>
              <a:t>Mindwave </a:t>
            </a:r>
            <a:r>
              <a:rPr lang="en-US" dirty="0"/>
              <a:t>Headset, Arduino and a basic </a:t>
            </a:r>
            <a:r>
              <a:rPr lang="en-US" dirty="0" smtClean="0"/>
              <a:t>robot.</a:t>
            </a:r>
          </a:p>
        </p:txBody>
      </p:sp>
      <p:sp>
        <p:nvSpPr>
          <p:cNvPr id="6" name="Flowchart: Process 5"/>
          <p:cNvSpPr/>
          <p:nvPr/>
        </p:nvSpPr>
        <p:spPr>
          <a:xfrm>
            <a:off x="152400" y="1025001"/>
            <a:ext cx="8839200" cy="838200"/>
          </a:xfrm>
          <a:prstGeom prst="flowChartProcess">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effectLst>
                  <a:outerShdw blurRad="76200" dist="50800" dir="5400000" algn="tl">
                    <a:srgbClr val="000000">
                      <a:alpha val="65000"/>
                    </a:srgbClr>
                  </a:outerShdw>
                </a:effectLst>
                <a:latin typeface="Arial" panose="020B0604020202020204" pitchFamily="34" charset="0"/>
                <a:cs typeface="Arial" panose="020B0604020202020204" pitchFamily="34" charset="0"/>
              </a:rPr>
              <a:t>INTRODUCTION</a:t>
            </a: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3978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6858000"/>
          </a:xfrm>
          <a:prstGeom prst="rect">
            <a:avLst/>
          </a:prstGeom>
          <a:noFill/>
          <a:ln w="317500">
            <a:solidFill>
              <a:srgbClr val="0070C0"/>
            </a:solidFill>
          </a:ln>
        </p:spPr>
        <p:txBody>
          <a:bodyPr wrap="square" rtlCol="0">
            <a:spAutoFit/>
          </a:bodyPr>
          <a:lstStyle/>
          <a:p>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4212789925"/>
              </p:ext>
            </p:extLst>
          </p:nvPr>
        </p:nvGraphicFramePr>
        <p:xfrm>
          <a:off x="304800" y="1219200"/>
          <a:ext cx="8610600" cy="5186680"/>
        </p:xfrm>
        <a:graphic>
          <a:graphicData uri="http://schemas.openxmlformats.org/drawingml/2006/table">
            <a:tbl>
              <a:tblPr firstRow="1" bandRow="1">
                <a:tableStyleId>{5C22544A-7EE6-4342-B048-85BDC9FD1C3A}</a:tableStyleId>
              </a:tblPr>
              <a:tblGrid>
                <a:gridCol w="4305300"/>
                <a:gridCol w="4305300"/>
              </a:tblGrid>
              <a:tr h="142240">
                <a:tc>
                  <a:txBody>
                    <a:bodyPr/>
                    <a:lstStyle/>
                    <a:p>
                      <a:pPr marL="285750" indent="-285750">
                        <a:buFont typeface="Arial" panose="020B0604020202020204" pitchFamily="34" charset="0"/>
                        <a:buChar char="•"/>
                      </a:pPr>
                      <a:r>
                        <a:rPr lang="en-US" sz="1800" b="1" kern="1200" dirty="0" err="1" smtClean="0">
                          <a:solidFill>
                            <a:schemeClr val="tx1"/>
                          </a:solidFill>
                          <a:effectLst/>
                          <a:latin typeface="Arial" panose="020B0604020202020204" pitchFamily="34" charset="0"/>
                          <a:ea typeface="+mn-ea"/>
                          <a:cs typeface="Arial" panose="020B0604020202020204" pitchFamily="34" charset="0"/>
                        </a:rPr>
                        <a:t>Neurosky</a:t>
                      </a:r>
                      <a:r>
                        <a:rPr lang="en-US" sz="1800" b="1" kern="1200" dirty="0" smtClean="0">
                          <a:solidFill>
                            <a:schemeClr val="tx1"/>
                          </a:solidFill>
                          <a:effectLst/>
                          <a:latin typeface="Arial" panose="020B0604020202020204" pitchFamily="34" charset="0"/>
                          <a:ea typeface="+mn-ea"/>
                          <a:cs typeface="Arial" panose="020B0604020202020204" pitchFamily="34" charset="0"/>
                        </a:rPr>
                        <a:t> Mindwave</a:t>
                      </a:r>
                      <a:endParaRPr lang="en-US" sz="1800" b="1" kern="1200" dirty="0">
                        <a:solidFill>
                          <a:schemeClr val="tx1"/>
                        </a:solidFill>
                        <a:latin typeface="Arial" panose="020B0604020202020204" pitchFamily="34" charset="0"/>
                        <a:ea typeface="+mn-ea"/>
                        <a:cs typeface="Arial" panose="020B0604020202020204" pitchFamily="34" charset="0"/>
                      </a:endParaRPr>
                    </a:p>
                  </a:txBody>
                  <a:tcPr>
                    <a:solidFill>
                      <a:schemeClr val="accent1">
                        <a:lumMod val="20000"/>
                        <a:lumOff val="80000"/>
                      </a:schemeClr>
                    </a:solidFill>
                  </a:tcPr>
                </a:tc>
                <a:tc>
                  <a:txBody>
                    <a:bodyPr/>
                    <a:lstStyle/>
                    <a:p>
                      <a:pPr marL="285750" indent="-285750">
                        <a:buFont typeface="Arial" panose="020B0604020202020204" pitchFamily="34" charset="0"/>
                        <a:buChar char="•"/>
                      </a:pPr>
                      <a:r>
                        <a:rPr lang="en-US" sz="1800" b="1" kern="1200" dirty="0" smtClean="0">
                          <a:solidFill>
                            <a:schemeClr val="tx1"/>
                          </a:solidFill>
                          <a:effectLst/>
                          <a:latin typeface="Arial" panose="020B0604020202020204" pitchFamily="34" charset="0"/>
                          <a:ea typeface="+mn-ea"/>
                          <a:cs typeface="Arial" panose="020B0604020202020204" pitchFamily="34" charset="0"/>
                        </a:rPr>
                        <a:t>Arduino Uno Mother Board</a:t>
                      </a:r>
                      <a:endParaRPr lang="en-US" sz="1800" b="1" kern="1200" dirty="0">
                        <a:solidFill>
                          <a:schemeClr val="tx1"/>
                        </a:solidFill>
                        <a:latin typeface="Arial" panose="020B0604020202020204" pitchFamily="34" charset="0"/>
                        <a:ea typeface="+mn-ea"/>
                        <a:cs typeface="Arial" panose="020B0604020202020204" pitchFamily="34" charset="0"/>
                      </a:endParaRPr>
                    </a:p>
                  </a:txBody>
                  <a:tcPr>
                    <a:solidFill>
                      <a:schemeClr val="accent1">
                        <a:lumMod val="20000"/>
                        <a:lumOff val="80000"/>
                      </a:schemeClr>
                    </a:solidFill>
                  </a:tcPr>
                </a:tc>
              </a:tr>
              <a:tr h="370840">
                <a:tc>
                  <a:txBody>
                    <a:bodyPr/>
                    <a:lstStyle/>
                    <a:p>
                      <a:pPr marL="285750" indent="-285750">
                        <a:buFont typeface="Arial" panose="020B0604020202020204" pitchFamily="34" charset="0"/>
                        <a:buChar char="•"/>
                      </a:pPr>
                      <a:r>
                        <a:rPr lang="en-US" sz="1800" b="1" kern="1200" dirty="0" smtClean="0">
                          <a:solidFill>
                            <a:schemeClr val="tx1"/>
                          </a:solidFill>
                          <a:effectLst/>
                          <a:latin typeface="Arial" panose="020B0604020202020204" pitchFamily="34" charset="0"/>
                          <a:ea typeface="+mn-ea"/>
                          <a:cs typeface="Arial" panose="020B0604020202020204" pitchFamily="34" charset="0"/>
                        </a:rPr>
                        <a:t>RF Dongle</a:t>
                      </a:r>
                      <a:endParaRPr lang="en-US" sz="1800" b="1" dirty="0">
                        <a:solidFill>
                          <a:schemeClr val="tx1"/>
                        </a:solidFill>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US" sz="1800" b="1" kern="1200" dirty="0" smtClean="0">
                          <a:solidFill>
                            <a:schemeClr val="dk1"/>
                          </a:solidFill>
                          <a:effectLst/>
                          <a:latin typeface="Arial" panose="020B0604020202020204" pitchFamily="34" charset="0"/>
                          <a:ea typeface="+mn-ea"/>
                          <a:cs typeface="Arial" panose="020B0604020202020204" pitchFamily="34" charset="0"/>
                        </a:rPr>
                        <a:t>Two 3-6 volts DC servo motors</a:t>
                      </a:r>
                      <a:endParaRPr lang="en-US" sz="1800" b="1" dirty="0">
                        <a:solidFill>
                          <a:schemeClr val="tx1"/>
                        </a:solidFill>
                        <a:latin typeface="Arial" panose="020B0604020202020204" pitchFamily="34" charset="0"/>
                        <a:cs typeface="Arial" panose="020B0604020202020204" pitchFamily="34" charset="0"/>
                      </a:endParaRPr>
                    </a:p>
                  </a:txBody>
                  <a:tcPr/>
                </a:tc>
              </a:tr>
              <a:tr h="370840">
                <a:tc>
                  <a:txBody>
                    <a:bodyPr/>
                    <a:lstStyle/>
                    <a:p>
                      <a:pPr marL="285750" indent="-285750">
                        <a:buFont typeface="Arial" panose="020B0604020202020204" pitchFamily="34" charset="0"/>
                        <a:buChar char="•"/>
                      </a:pPr>
                      <a:r>
                        <a:rPr lang="en-US" sz="1800" b="1" kern="1200" dirty="0" smtClean="0">
                          <a:solidFill>
                            <a:schemeClr val="dk1"/>
                          </a:solidFill>
                          <a:effectLst/>
                          <a:latin typeface="Arial" panose="020B0604020202020204" pitchFamily="34" charset="0"/>
                          <a:ea typeface="+mn-ea"/>
                          <a:cs typeface="Arial" panose="020B0604020202020204" pitchFamily="34" charset="0"/>
                        </a:rPr>
                        <a:t>Small solderless breadboard</a:t>
                      </a:r>
                      <a:endParaRPr lang="en-US" sz="1800" b="1" dirty="0">
                        <a:solidFill>
                          <a:schemeClr val="tx1"/>
                        </a:solidFill>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US" sz="1800" b="1" kern="1200" dirty="0" smtClean="0">
                          <a:solidFill>
                            <a:schemeClr val="dk1"/>
                          </a:solidFill>
                          <a:effectLst/>
                          <a:latin typeface="Arial" panose="020B0604020202020204" pitchFamily="34" charset="0"/>
                          <a:ea typeface="+mn-ea"/>
                          <a:cs typeface="Arial" panose="020B0604020202020204" pitchFamily="34" charset="0"/>
                        </a:rPr>
                        <a:t>Two-state Power Switch</a:t>
                      </a:r>
                      <a:endParaRPr lang="en-US" sz="1800" b="1" dirty="0">
                        <a:solidFill>
                          <a:schemeClr val="tx1"/>
                        </a:solidFill>
                        <a:latin typeface="Arial" panose="020B0604020202020204" pitchFamily="34" charset="0"/>
                        <a:cs typeface="Arial" panose="020B0604020202020204" pitchFamily="34" charset="0"/>
                      </a:endParaRPr>
                    </a:p>
                  </a:txBody>
                  <a:tcPr/>
                </a:tc>
              </a:tr>
              <a:tr h="370840">
                <a:tc>
                  <a:txBody>
                    <a:bodyPr/>
                    <a:lstStyle/>
                    <a:p>
                      <a:pPr marL="285750" indent="-285750">
                        <a:buFont typeface="Arial" panose="020B0604020202020204" pitchFamily="34" charset="0"/>
                        <a:buChar char="•"/>
                      </a:pPr>
                      <a:r>
                        <a:rPr lang="en-US" sz="1800" b="1" kern="1200" dirty="0" smtClean="0">
                          <a:solidFill>
                            <a:schemeClr val="dk1"/>
                          </a:solidFill>
                          <a:effectLst/>
                          <a:latin typeface="Arial" panose="020B0604020202020204" pitchFamily="34" charset="0"/>
                          <a:ea typeface="+mn-ea"/>
                          <a:cs typeface="Arial" panose="020B0604020202020204" pitchFamily="34" charset="0"/>
                        </a:rPr>
                        <a:t>1 Castor wheel</a:t>
                      </a:r>
                      <a:endParaRPr lang="en-US" sz="1800" b="1" dirty="0">
                        <a:solidFill>
                          <a:schemeClr val="tx1"/>
                        </a:solidFill>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US" sz="1800" b="1" kern="1200" dirty="0" smtClean="0">
                          <a:solidFill>
                            <a:schemeClr val="dk1"/>
                          </a:solidFill>
                          <a:effectLst/>
                          <a:latin typeface="Arial" panose="020B0604020202020204" pitchFamily="34" charset="0"/>
                          <a:ea typeface="+mn-ea"/>
                          <a:cs typeface="Arial" panose="020B0604020202020204" pitchFamily="34" charset="0"/>
                        </a:rPr>
                        <a:t>Two 3D printed wheels</a:t>
                      </a:r>
                      <a:endParaRPr lang="en-US" sz="1800" b="1" dirty="0">
                        <a:solidFill>
                          <a:schemeClr val="tx1"/>
                        </a:solidFill>
                        <a:latin typeface="Arial" panose="020B0604020202020204" pitchFamily="34" charset="0"/>
                        <a:cs typeface="Arial" panose="020B0604020202020204" pitchFamily="34" charset="0"/>
                      </a:endParaRPr>
                    </a:p>
                  </a:txBody>
                  <a:tcPr/>
                </a:tc>
              </a:tr>
              <a:tr h="370840">
                <a:tc>
                  <a:txBody>
                    <a:bodyPr/>
                    <a:lstStyle/>
                    <a:p>
                      <a:pPr marL="285750" indent="-285750">
                        <a:buFont typeface="Arial" panose="020B0604020202020204" pitchFamily="34" charset="0"/>
                        <a:buChar char="•"/>
                      </a:pPr>
                      <a:r>
                        <a:rPr lang="en-US" sz="1800" b="1" kern="1200" dirty="0" smtClean="0">
                          <a:solidFill>
                            <a:schemeClr val="dk1"/>
                          </a:solidFill>
                          <a:effectLst/>
                          <a:latin typeface="Arial" panose="020B0604020202020204" pitchFamily="34" charset="0"/>
                          <a:ea typeface="+mn-ea"/>
                          <a:cs typeface="Arial" panose="020B0604020202020204" pitchFamily="34" charset="0"/>
                        </a:rPr>
                        <a:t>Motor Controller</a:t>
                      </a:r>
                      <a:endParaRPr lang="en-US" sz="1800" b="1" dirty="0">
                        <a:solidFill>
                          <a:schemeClr val="tx1"/>
                        </a:solidFill>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US" sz="1800" b="1" kern="1200" dirty="0" err="1" smtClean="0">
                          <a:solidFill>
                            <a:schemeClr val="dk1"/>
                          </a:solidFill>
                          <a:effectLst/>
                          <a:latin typeface="Arial" panose="020B0604020202020204" pitchFamily="34" charset="0"/>
                          <a:ea typeface="+mn-ea"/>
                          <a:cs typeface="Arial" panose="020B0604020202020204" pitchFamily="34" charset="0"/>
                        </a:rPr>
                        <a:t>Chasis</a:t>
                      </a:r>
                      <a:endParaRPr lang="en-US" sz="1800" b="1" dirty="0">
                        <a:solidFill>
                          <a:schemeClr val="tx1"/>
                        </a:solidFill>
                        <a:latin typeface="Arial" panose="020B0604020202020204" pitchFamily="34" charset="0"/>
                        <a:cs typeface="Arial" panose="020B0604020202020204" pitchFamily="34" charset="0"/>
                      </a:endParaRPr>
                    </a:p>
                  </a:txBody>
                  <a:tcPr/>
                </a:tc>
              </a:tr>
              <a:tr h="370840">
                <a:tc>
                  <a:txBody>
                    <a:bodyPr/>
                    <a:lstStyle/>
                    <a:p>
                      <a:pPr marL="285750" indent="-285750">
                        <a:buFont typeface="Arial" panose="020B0604020202020204" pitchFamily="34" charset="0"/>
                        <a:buChar char="•"/>
                      </a:pPr>
                      <a:r>
                        <a:rPr lang="en-US" sz="1800" b="1" kern="1200" dirty="0" smtClean="0">
                          <a:solidFill>
                            <a:schemeClr val="dk1"/>
                          </a:solidFill>
                          <a:effectLst/>
                          <a:latin typeface="Arial" panose="020B0604020202020204" pitchFamily="34" charset="0"/>
                          <a:ea typeface="+mn-ea"/>
                          <a:cs typeface="Arial" panose="020B0604020202020204" pitchFamily="34" charset="0"/>
                        </a:rPr>
                        <a:t>Assorted wires in different colors</a:t>
                      </a:r>
                      <a:endParaRPr lang="en-US" sz="1800" b="1" dirty="0">
                        <a:solidFill>
                          <a:schemeClr val="tx1"/>
                        </a:solidFill>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US" sz="1800" b="1" kern="1200" dirty="0" smtClean="0">
                          <a:solidFill>
                            <a:schemeClr val="dk1"/>
                          </a:solidFill>
                          <a:effectLst/>
                          <a:latin typeface="Arial" panose="020B0604020202020204" pitchFamily="34" charset="0"/>
                          <a:ea typeface="+mn-ea"/>
                          <a:cs typeface="Arial" panose="020B0604020202020204" pitchFamily="34" charset="0"/>
                        </a:rPr>
                        <a:t>Double sided mounting tapes</a:t>
                      </a:r>
                      <a:endParaRPr lang="en-US" sz="1800" b="1" dirty="0">
                        <a:solidFill>
                          <a:schemeClr val="tx1"/>
                        </a:solidFill>
                        <a:latin typeface="Arial" panose="020B0604020202020204" pitchFamily="34" charset="0"/>
                        <a:cs typeface="Arial" panose="020B0604020202020204" pitchFamily="34" charset="0"/>
                      </a:endParaRPr>
                    </a:p>
                  </a:txBody>
                  <a:tcPr/>
                </a:tc>
              </a:tr>
              <a:tr h="370840">
                <a:tc>
                  <a:txBody>
                    <a:bodyPr/>
                    <a:lstStyle/>
                    <a:p>
                      <a:pPr marL="285750" indent="-285750">
                        <a:buFont typeface="Arial" panose="020B0604020202020204" pitchFamily="34" charset="0"/>
                        <a:buChar char="•"/>
                      </a:pPr>
                      <a:r>
                        <a:rPr lang="en-US" sz="1800" b="1" kern="1200" dirty="0" smtClean="0">
                          <a:solidFill>
                            <a:schemeClr val="dk1"/>
                          </a:solidFill>
                          <a:effectLst/>
                          <a:latin typeface="Arial" panose="020B0604020202020204" pitchFamily="34" charset="0"/>
                          <a:ea typeface="+mn-ea"/>
                          <a:cs typeface="Arial" panose="020B0604020202020204" pitchFamily="34" charset="0"/>
                        </a:rPr>
                        <a:t>4 L shaped brackets</a:t>
                      </a:r>
                      <a:endParaRPr lang="en-US" sz="1800" b="1" dirty="0">
                        <a:solidFill>
                          <a:schemeClr val="tx1"/>
                        </a:solidFill>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US" sz="1800" b="1" kern="1200" dirty="0" smtClean="0">
                          <a:solidFill>
                            <a:schemeClr val="dk1"/>
                          </a:solidFill>
                          <a:effectLst/>
                          <a:latin typeface="Arial" panose="020B0604020202020204" pitchFamily="34" charset="0"/>
                          <a:ea typeface="+mn-ea"/>
                          <a:cs typeface="Arial" panose="020B0604020202020204" pitchFamily="34" charset="0"/>
                        </a:rPr>
                        <a:t>Piezo Speaker</a:t>
                      </a:r>
                      <a:endParaRPr lang="en-US" sz="1800" b="1" dirty="0">
                        <a:solidFill>
                          <a:schemeClr val="tx1"/>
                        </a:solidFill>
                        <a:latin typeface="Arial" panose="020B0604020202020204" pitchFamily="34" charset="0"/>
                        <a:cs typeface="Arial" panose="020B0604020202020204" pitchFamily="34" charset="0"/>
                      </a:endParaRPr>
                    </a:p>
                  </a:txBody>
                  <a:tcPr/>
                </a:tc>
              </a:tr>
              <a:tr h="370840">
                <a:tc>
                  <a:txBody>
                    <a:bodyPr/>
                    <a:lstStyle/>
                    <a:p>
                      <a:pPr marL="285750" indent="-285750">
                        <a:buFont typeface="Arial" panose="020B0604020202020204" pitchFamily="34" charset="0"/>
                        <a:buChar char="•"/>
                      </a:pPr>
                      <a:r>
                        <a:rPr lang="en-US" sz="1800" b="1" kern="1200" dirty="0" smtClean="0">
                          <a:solidFill>
                            <a:schemeClr val="dk1"/>
                          </a:solidFill>
                          <a:effectLst/>
                          <a:latin typeface="Arial" panose="020B0604020202020204" pitchFamily="34" charset="0"/>
                          <a:ea typeface="+mn-ea"/>
                          <a:cs typeface="Arial" panose="020B0604020202020204" pitchFamily="34" charset="0"/>
                        </a:rPr>
                        <a:t>Battery pack</a:t>
                      </a:r>
                      <a:endParaRPr lang="en-US" sz="1800" b="1" dirty="0">
                        <a:solidFill>
                          <a:schemeClr val="tx1"/>
                        </a:solidFill>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US" sz="1800" b="1" kern="1200" dirty="0" smtClean="0">
                          <a:solidFill>
                            <a:schemeClr val="dk1"/>
                          </a:solidFill>
                          <a:effectLst/>
                          <a:latin typeface="Arial" panose="020B0604020202020204" pitchFamily="34" charset="0"/>
                          <a:ea typeface="+mn-ea"/>
                          <a:cs typeface="Arial" panose="020B0604020202020204" pitchFamily="34" charset="0"/>
                        </a:rPr>
                        <a:t>4 AA batteries</a:t>
                      </a:r>
                      <a:endParaRPr lang="en-US" sz="1800" b="1" dirty="0">
                        <a:solidFill>
                          <a:schemeClr val="tx1"/>
                        </a:solidFill>
                        <a:latin typeface="Arial" panose="020B0604020202020204" pitchFamily="34" charset="0"/>
                        <a:cs typeface="Arial" panose="020B0604020202020204" pitchFamily="34" charset="0"/>
                      </a:endParaRPr>
                    </a:p>
                  </a:txBody>
                  <a:tcPr/>
                </a:tc>
              </a:tr>
              <a:tr h="370840">
                <a:tc>
                  <a:txBody>
                    <a:bodyPr/>
                    <a:lstStyle/>
                    <a:p>
                      <a:pPr marL="285750" indent="-285750">
                        <a:buFont typeface="Arial" panose="020B0604020202020204" pitchFamily="34" charset="0"/>
                        <a:buChar char="•"/>
                      </a:pPr>
                      <a:r>
                        <a:rPr lang="en-US" sz="1800" b="1" kern="1200" dirty="0" smtClean="0">
                          <a:solidFill>
                            <a:schemeClr val="dk1"/>
                          </a:solidFill>
                          <a:effectLst/>
                          <a:latin typeface="Arial" panose="020B0604020202020204" pitchFamily="34" charset="0"/>
                          <a:ea typeface="+mn-ea"/>
                          <a:cs typeface="Arial" panose="020B0604020202020204" pitchFamily="34" charset="0"/>
                        </a:rPr>
                        <a:t>4 pin connector</a:t>
                      </a:r>
                      <a:endParaRPr lang="en-US" sz="1800" b="1" dirty="0">
                        <a:solidFill>
                          <a:schemeClr val="tx1"/>
                        </a:solidFill>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US" sz="1800" b="1" kern="1200" dirty="0" smtClean="0">
                          <a:solidFill>
                            <a:schemeClr val="dk1"/>
                          </a:solidFill>
                          <a:effectLst/>
                          <a:latin typeface="Arial" panose="020B0604020202020204" pitchFamily="34" charset="0"/>
                          <a:ea typeface="+mn-ea"/>
                          <a:cs typeface="Arial" panose="020B0604020202020204" pitchFamily="34" charset="0"/>
                        </a:rPr>
                        <a:t>Laptop with Arduino IDE</a:t>
                      </a:r>
                      <a:endParaRPr lang="en-US" sz="1800" b="1" dirty="0">
                        <a:solidFill>
                          <a:schemeClr val="tx1"/>
                        </a:solidFill>
                        <a:latin typeface="Arial" panose="020B0604020202020204" pitchFamily="34" charset="0"/>
                        <a:cs typeface="Arial" panose="020B0604020202020204" pitchFamily="34" charset="0"/>
                      </a:endParaRPr>
                    </a:p>
                  </a:txBody>
                  <a:tcPr/>
                </a:tc>
              </a:tr>
              <a:tr h="370840">
                <a:tc>
                  <a:txBody>
                    <a:bodyPr/>
                    <a:lstStyle/>
                    <a:p>
                      <a:pPr marL="285750" indent="-285750">
                        <a:buFont typeface="Arial" panose="020B0604020202020204" pitchFamily="34" charset="0"/>
                        <a:buChar char="•"/>
                      </a:pPr>
                      <a:r>
                        <a:rPr lang="en-US" sz="1800" b="1" kern="1200" dirty="0" smtClean="0">
                          <a:solidFill>
                            <a:schemeClr val="dk1"/>
                          </a:solidFill>
                          <a:effectLst/>
                          <a:latin typeface="Arial" panose="020B0604020202020204" pitchFamily="34" charset="0"/>
                          <a:ea typeface="+mn-ea"/>
                          <a:cs typeface="Arial" panose="020B0604020202020204" pitchFamily="34" charset="0"/>
                        </a:rPr>
                        <a:t>Screws</a:t>
                      </a:r>
                      <a:endParaRPr lang="en-US" sz="1800" b="1" dirty="0">
                        <a:solidFill>
                          <a:schemeClr val="tx1"/>
                        </a:solidFill>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US" sz="1800" b="1" kern="1200" dirty="0" smtClean="0">
                          <a:solidFill>
                            <a:schemeClr val="dk1"/>
                          </a:solidFill>
                          <a:effectLst/>
                          <a:latin typeface="Arial" panose="020B0604020202020204" pitchFamily="34" charset="0"/>
                          <a:ea typeface="+mn-ea"/>
                          <a:cs typeface="Arial" panose="020B0604020202020204" pitchFamily="34" charset="0"/>
                        </a:rPr>
                        <a:t>Washers</a:t>
                      </a:r>
                      <a:endParaRPr lang="en-US" sz="1800" b="1" dirty="0">
                        <a:solidFill>
                          <a:schemeClr val="tx1"/>
                        </a:solidFill>
                        <a:latin typeface="Arial" panose="020B0604020202020204" pitchFamily="34" charset="0"/>
                        <a:cs typeface="Arial" panose="020B0604020202020204" pitchFamily="34" charset="0"/>
                      </a:endParaRPr>
                    </a:p>
                  </a:txBody>
                  <a:tcPr/>
                </a:tc>
              </a:tr>
              <a:tr h="370840">
                <a:tc>
                  <a:txBody>
                    <a:bodyPr/>
                    <a:lstStyle/>
                    <a:p>
                      <a:pPr marL="285750" indent="-285750">
                        <a:buFont typeface="Arial" panose="020B0604020202020204" pitchFamily="34" charset="0"/>
                        <a:buChar char="•"/>
                      </a:pPr>
                      <a:r>
                        <a:rPr lang="en-US" sz="1800" b="1" kern="1200" dirty="0" smtClean="0">
                          <a:solidFill>
                            <a:schemeClr val="dk1"/>
                          </a:solidFill>
                          <a:effectLst/>
                          <a:latin typeface="Arial" panose="020B0604020202020204" pitchFamily="34" charset="0"/>
                          <a:ea typeface="+mn-ea"/>
                          <a:cs typeface="Arial" panose="020B0604020202020204" pitchFamily="34" charset="0"/>
                        </a:rPr>
                        <a:t>Soldering Iron</a:t>
                      </a:r>
                      <a:endParaRPr lang="en-US" sz="1800" b="1" dirty="0">
                        <a:solidFill>
                          <a:schemeClr val="tx1"/>
                        </a:solidFill>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US" sz="1800" b="1" kern="1200" dirty="0" smtClean="0">
                          <a:solidFill>
                            <a:schemeClr val="dk1"/>
                          </a:solidFill>
                          <a:effectLst/>
                          <a:latin typeface="Arial" panose="020B0604020202020204" pitchFamily="34" charset="0"/>
                          <a:ea typeface="+mn-ea"/>
                          <a:cs typeface="Arial" panose="020B0604020202020204" pitchFamily="34" charset="0"/>
                        </a:rPr>
                        <a:t>Lead free soldering material</a:t>
                      </a:r>
                      <a:endParaRPr lang="en-US" sz="1800" b="1" dirty="0">
                        <a:solidFill>
                          <a:schemeClr val="tx1"/>
                        </a:solidFill>
                        <a:latin typeface="Arial" panose="020B0604020202020204" pitchFamily="34" charset="0"/>
                        <a:cs typeface="Arial" panose="020B0604020202020204" pitchFamily="34" charset="0"/>
                      </a:endParaRPr>
                    </a:p>
                  </a:txBody>
                  <a:tcPr/>
                </a:tc>
              </a:tr>
              <a:tr h="370840">
                <a:tc>
                  <a:txBody>
                    <a:bodyPr/>
                    <a:lstStyle/>
                    <a:p>
                      <a:pPr marL="285750" indent="-285750">
                        <a:buFont typeface="Arial" panose="020B0604020202020204" pitchFamily="34" charset="0"/>
                        <a:buChar char="•"/>
                      </a:pPr>
                      <a:r>
                        <a:rPr lang="en-US" sz="1800" b="1" kern="1200" dirty="0" smtClean="0">
                          <a:solidFill>
                            <a:schemeClr val="dk1"/>
                          </a:solidFill>
                          <a:effectLst/>
                          <a:latin typeface="Arial" panose="020B0604020202020204" pitchFamily="34" charset="0"/>
                          <a:ea typeface="+mn-ea"/>
                          <a:cs typeface="Arial" panose="020B0604020202020204" pitchFamily="34" charset="0"/>
                        </a:rPr>
                        <a:t>Volt meter</a:t>
                      </a:r>
                      <a:endParaRPr lang="en-US" sz="1800" b="1" dirty="0">
                        <a:solidFill>
                          <a:schemeClr val="tx1"/>
                        </a:solidFill>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US" sz="1800" b="1" kern="1200" dirty="0" smtClean="0">
                          <a:solidFill>
                            <a:schemeClr val="dk1"/>
                          </a:solidFill>
                          <a:effectLst/>
                          <a:latin typeface="Arial" panose="020B0604020202020204" pitchFamily="34" charset="0"/>
                          <a:ea typeface="+mn-ea"/>
                          <a:cs typeface="Arial" panose="020B0604020202020204" pitchFamily="34" charset="0"/>
                        </a:rPr>
                        <a:t>Arduino IDE</a:t>
                      </a:r>
                      <a:endParaRPr lang="en-US" sz="1800" b="1" dirty="0">
                        <a:solidFill>
                          <a:schemeClr val="tx1"/>
                        </a:solidFill>
                        <a:latin typeface="Arial" panose="020B0604020202020204" pitchFamily="34" charset="0"/>
                        <a:cs typeface="Arial" panose="020B0604020202020204" pitchFamily="34" charset="0"/>
                      </a:endParaRPr>
                    </a:p>
                  </a:txBody>
                  <a:tcPr/>
                </a:tc>
              </a:tr>
              <a:tr h="370840">
                <a:tc>
                  <a:txBody>
                    <a:bodyPr/>
                    <a:lstStyle/>
                    <a:p>
                      <a:pPr marL="285750" indent="-285750">
                        <a:buFont typeface="Arial" panose="020B0604020202020204" pitchFamily="34" charset="0"/>
                        <a:buChar char="•"/>
                      </a:pPr>
                      <a:r>
                        <a:rPr lang="en-US" sz="1800" b="1" kern="1200" dirty="0" smtClean="0">
                          <a:solidFill>
                            <a:schemeClr val="dk1"/>
                          </a:solidFill>
                          <a:effectLst/>
                          <a:latin typeface="Arial" panose="020B0604020202020204" pitchFamily="34" charset="0"/>
                          <a:ea typeface="+mn-ea"/>
                          <a:cs typeface="Arial" panose="020B0604020202020204" pitchFamily="34" charset="0"/>
                        </a:rPr>
                        <a:t>Hammer, Pliers, Wrench &amp; Knife</a:t>
                      </a:r>
                      <a:endParaRPr lang="en-US" sz="1800" b="1" dirty="0">
                        <a:solidFill>
                          <a:schemeClr val="tx1"/>
                        </a:solidFill>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US" sz="1800" b="1" kern="1200" dirty="0" smtClean="0">
                          <a:solidFill>
                            <a:schemeClr val="dk1"/>
                          </a:solidFill>
                          <a:effectLst/>
                          <a:latin typeface="Arial" panose="020B0604020202020204" pitchFamily="34" charset="0"/>
                          <a:ea typeface="+mn-ea"/>
                          <a:cs typeface="Arial" panose="020B0604020202020204" pitchFamily="34" charset="0"/>
                        </a:rPr>
                        <a:t>Philips screwdriver</a:t>
                      </a:r>
                      <a:endParaRPr lang="en-US" sz="1800" b="1" dirty="0">
                        <a:solidFill>
                          <a:schemeClr val="tx1"/>
                        </a:solidFill>
                        <a:latin typeface="Arial" panose="020B0604020202020204" pitchFamily="34" charset="0"/>
                        <a:cs typeface="Arial" panose="020B0604020202020204" pitchFamily="34" charset="0"/>
                      </a:endParaRPr>
                    </a:p>
                  </a:txBody>
                  <a:tcPr/>
                </a:tc>
              </a:tr>
              <a:tr h="370840">
                <a:tc>
                  <a:txBody>
                    <a:bodyPr/>
                    <a:lstStyle/>
                    <a:p>
                      <a:pPr marL="285750" indent="-285750">
                        <a:buFont typeface="Arial" panose="020B0604020202020204" pitchFamily="34" charset="0"/>
                        <a:buChar char="•"/>
                      </a:pPr>
                      <a:r>
                        <a:rPr lang="en-US" sz="1800" b="1" kern="1200" dirty="0" smtClean="0">
                          <a:solidFill>
                            <a:schemeClr val="dk1"/>
                          </a:solidFill>
                          <a:effectLst/>
                          <a:latin typeface="Arial" panose="020B0604020202020204" pitchFamily="34" charset="0"/>
                          <a:ea typeface="+mn-ea"/>
                          <a:cs typeface="Arial" panose="020B0604020202020204" pitchFamily="34" charset="0"/>
                        </a:rPr>
                        <a:t>Marker</a:t>
                      </a:r>
                      <a:endParaRPr lang="en-US" sz="1800" b="1" dirty="0">
                        <a:solidFill>
                          <a:schemeClr val="tx1"/>
                        </a:solidFill>
                        <a:latin typeface="Arial" panose="020B0604020202020204" pitchFamily="34" charset="0"/>
                        <a:cs typeface="Arial" panose="020B0604020202020204" pitchFamily="34" charset="0"/>
                      </a:endParaRPr>
                    </a:p>
                  </a:txBody>
                  <a:tcPr/>
                </a:tc>
                <a:tc>
                  <a:txBody>
                    <a:bodyPr/>
                    <a:lstStyle/>
                    <a:p>
                      <a:pPr marL="342900" indent="-342900">
                        <a:buFont typeface="Arial" panose="020B0604020202020204" pitchFamily="34" charset="0"/>
                        <a:buChar char="•"/>
                      </a:pPr>
                      <a:endParaRPr lang="en-US" sz="1800" b="1" dirty="0">
                        <a:solidFill>
                          <a:schemeClr val="tx1"/>
                        </a:solidFill>
                        <a:latin typeface="Arial" panose="020B0604020202020204" pitchFamily="34" charset="0"/>
                        <a:cs typeface="Arial" panose="020B0604020202020204" pitchFamily="34" charset="0"/>
                      </a:endParaRPr>
                    </a:p>
                  </a:txBody>
                  <a:tcPr/>
                </a:tc>
              </a:tr>
            </a:tbl>
          </a:graphicData>
        </a:graphic>
      </p:graphicFrame>
      <p:sp>
        <p:nvSpPr>
          <p:cNvPr id="6" name="Flowchart: Process 5"/>
          <p:cNvSpPr/>
          <p:nvPr/>
        </p:nvSpPr>
        <p:spPr>
          <a:xfrm>
            <a:off x="150920" y="152400"/>
            <a:ext cx="8839200" cy="838200"/>
          </a:xfrm>
          <a:prstGeom prst="flowChartProcess">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smtClean="0">
                <a:effectLst>
                  <a:outerShdw blurRad="76200" dist="50800" dir="5400000" algn="tl">
                    <a:srgbClr val="000000">
                      <a:alpha val="65000"/>
                    </a:srgbClr>
                  </a:outerShdw>
                </a:effectLst>
                <a:latin typeface="Arial" panose="020B0604020202020204" pitchFamily="34" charset="0"/>
                <a:cs typeface="Arial" panose="020B0604020202020204" pitchFamily="34" charset="0"/>
              </a:rPr>
              <a:t>MATERIALS USED</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05168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6858000"/>
          </a:xfrm>
          <a:prstGeom prst="rect">
            <a:avLst/>
          </a:prstGeom>
          <a:noFill/>
          <a:ln w="317500">
            <a:solidFill>
              <a:srgbClr val="0070C0"/>
            </a:solidFill>
          </a:ln>
        </p:spPr>
        <p:txBody>
          <a:bodyPr wrap="square" rtlCol="0">
            <a:spAutoFit/>
          </a:bodyPr>
          <a:lstStyle/>
          <a:p>
            <a:endParaRPr lang="en-US" dirty="0"/>
          </a:p>
        </p:txBody>
      </p:sp>
      <p:sp>
        <p:nvSpPr>
          <p:cNvPr id="6" name="Flowchart: Process 5"/>
          <p:cNvSpPr/>
          <p:nvPr/>
        </p:nvSpPr>
        <p:spPr>
          <a:xfrm>
            <a:off x="150920" y="152400"/>
            <a:ext cx="8839200" cy="838200"/>
          </a:xfrm>
          <a:prstGeom prst="flowChartProcess">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effectLst>
                  <a:outerShdw blurRad="76200" dist="50800" dir="5400000" algn="tl">
                    <a:srgbClr val="000000">
                      <a:alpha val="65000"/>
                    </a:srgbClr>
                  </a:outerShdw>
                </a:effectLst>
              </a:rPr>
              <a:t>Procedure – Robot Design</a:t>
            </a:r>
            <a:endParaRPr lang="en-US" sz="4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0920" y="1066800"/>
            <a:ext cx="8839200" cy="5638800"/>
          </a:xfrm>
        </p:spPr>
        <p:txBody>
          <a:bodyPr>
            <a:noAutofit/>
          </a:bodyPr>
          <a:lstStyle/>
          <a:p>
            <a:pPr marL="514350" lvl="0" indent="-514350">
              <a:buFont typeface="+mj-lt"/>
              <a:buAutoNum type="arabicPeriod"/>
            </a:pPr>
            <a:r>
              <a:rPr lang="en-US" sz="1900" dirty="0">
                <a:latin typeface="Arial" panose="020B0604020202020204" pitchFamily="34" charset="0"/>
                <a:cs typeface="Arial" panose="020B0604020202020204" pitchFamily="34" charset="0"/>
              </a:rPr>
              <a:t>Attach the servos onto the servo mounts using 4 nuts and 4 bolts.</a:t>
            </a:r>
          </a:p>
          <a:p>
            <a:pPr marL="514350" lvl="0" indent="-514350">
              <a:buFont typeface="+mj-lt"/>
              <a:buAutoNum type="arabicPeriod"/>
            </a:pPr>
            <a:r>
              <a:rPr lang="en-US" sz="1900" dirty="0">
                <a:latin typeface="Arial" panose="020B0604020202020204" pitchFamily="34" charset="0"/>
                <a:cs typeface="Arial" panose="020B0604020202020204" pitchFamily="34" charset="0"/>
              </a:rPr>
              <a:t>Attach the servo mounts onto the chassis with the L-brackets and screws.</a:t>
            </a:r>
          </a:p>
          <a:p>
            <a:pPr marL="514350" lvl="0" indent="-514350">
              <a:buFont typeface="+mj-lt"/>
              <a:buAutoNum type="arabicPeriod"/>
            </a:pPr>
            <a:r>
              <a:rPr lang="en-US" sz="1900" dirty="0">
                <a:latin typeface="Arial" panose="020B0604020202020204" pitchFamily="34" charset="0"/>
                <a:cs typeface="Arial" panose="020B0604020202020204" pitchFamily="34" charset="0"/>
              </a:rPr>
              <a:t>Attach the wheels to the mounted servo motors.</a:t>
            </a:r>
          </a:p>
          <a:p>
            <a:pPr marL="514350" lvl="0" indent="-514350">
              <a:buFont typeface="+mj-lt"/>
              <a:buAutoNum type="arabicPeriod"/>
            </a:pPr>
            <a:r>
              <a:rPr lang="en-US" sz="1900" dirty="0">
                <a:latin typeface="Arial" panose="020B0604020202020204" pitchFamily="34" charset="0"/>
                <a:cs typeface="Arial" panose="020B0604020202020204" pitchFamily="34" charset="0"/>
              </a:rPr>
              <a:t>Attach the Castor wheel onto the Chassis using 2 washers, 2 nuts and 2 bolts.</a:t>
            </a:r>
          </a:p>
          <a:p>
            <a:pPr marL="514350" lvl="0" indent="-514350">
              <a:buFont typeface="+mj-lt"/>
              <a:buAutoNum type="arabicPeriod"/>
            </a:pPr>
            <a:r>
              <a:rPr lang="en-US" sz="1900" dirty="0">
                <a:latin typeface="Arial" panose="020B0604020202020204" pitchFamily="34" charset="0"/>
                <a:cs typeface="Arial" panose="020B0604020202020204" pitchFamily="34" charset="0"/>
              </a:rPr>
              <a:t>Attach the solderless breadboard onto the top of the chassis using the double sided foam tape.</a:t>
            </a:r>
          </a:p>
          <a:p>
            <a:pPr marL="514350" lvl="0" indent="-514350">
              <a:buFont typeface="+mj-lt"/>
              <a:buAutoNum type="arabicPeriod"/>
            </a:pPr>
            <a:r>
              <a:rPr lang="en-US" sz="1900" dirty="0">
                <a:latin typeface="Arial" panose="020B0604020202020204" pitchFamily="34" charset="0"/>
                <a:cs typeface="Arial" panose="020B0604020202020204" pitchFamily="34" charset="0"/>
              </a:rPr>
              <a:t>Attach the Arduino </a:t>
            </a:r>
            <a:r>
              <a:rPr lang="en-US" sz="1900" dirty="0" err="1">
                <a:latin typeface="Arial" panose="020B0604020202020204" pitchFamily="34" charset="0"/>
                <a:cs typeface="Arial" panose="020B0604020202020204" pitchFamily="34" charset="0"/>
              </a:rPr>
              <a:t>uno</a:t>
            </a:r>
            <a:r>
              <a:rPr lang="en-US" sz="1900" dirty="0">
                <a:latin typeface="Arial" panose="020B0604020202020204" pitchFamily="34" charset="0"/>
                <a:cs typeface="Arial" panose="020B0604020202020204" pitchFamily="34" charset="0"/>
              </a:rPr>
              <a:t> to the Chassis using 4 nuts. Feed the nuts through the four threaded holes in the Arduino.</a:t>
            </a:r>
          </a:p>
          <a:p>
            <a:pPr marL="514350" lvl="0" indent="-514350">
              <a:buFont typeface="+mj-lt"/>
              <a:buAutoNum type="arabicPeriod"/>
            </a:pPr>
            <a:r>
              <a:rPr lang="en-US" sz="1900" dirty="0">
                <a:latin typeface="Arial" panose="020B0604020202020204" pitchFamily="34" charset="0"/>
                <a:cs typeface="Arial" panose="020B0604020202020204" pitchFamily="34" charset="0"/>
              </a:rPr>
              <a:t>Attach the battery pack which powers the servos onto the Chassis and wire them up accordingly.</a:t>
            </a:r>
          </a:p>
          <a:p>
            <a:pPr marL="514350" lvl="0" indent="-514350">
              <a:buFont typeface="+mj-lt"/>
              <a:buAutoNum type="arabicPeriod"/>
            </a:pPr>
            <a:r>
              <a:rPr lang="en-US" sz="1900" dirty="0">
                <a:latin typeface="Arial" panose="020B0604020202020204" pitchFamily="34" charset="0"/>
                <a:cs typeface="Arial" panose="020B0604020202020204" pitchFamily="34" charset="0"/>
              </a:rPr>
              <a:t>Attach the motor controller into the bread board as shown in the schematic diagram below.</a:t>
            </a:r>
          </a:p>
          <a:p>
            <a:pPr marL="514350" lvl="0" indent="-514350">
              <a:buFont typeface="+mj-lt"/>
              <a:buAutoNum type="arabicPeriod"/>
            </a:pPr>
            <a:r>
              <a:rPr lang="en-US" sz="1900" dirty="0">
                <a:latin typeface="Arial" panose="020B0604020202020204" pitchFamily="34" charset="0"/>
                <a:cs typeface="Arial" panose="020B0604020202020204" pitchFamily="34" charset="0"/>
              </a:rPr>
              <a:t>Wire up both the motors, motor controller and Arduino as shown in the schematic diagram.</a:t>
            </a:r>
          </a:p>
          <a:p>
            <a:pPr marL="514350" indent="-514350">
              <a:buFont typeface="+mj-lt"/>
              <a:buAutoNum type="arabicPeriod"/>
            </a:pPr>
            <a:r>
              <a:rPr lang="en-US" sz="1900" dirty="0">
                <a:latin typeface="Arial" panose="020B0604020202020204" pitchFamily="34" charset="0"/>
                <a:cs typeface="Arial" panose="020B0604020202020204" pitchFamily="34" charset="0"/>
              </a:rPr>
              <a:t>Program the Arduino to move the robot front and back using the Arduino IDE.  Load the program into the Arduino and test the robot</a:t>
            </a:r>
          </a:p>
        </p:txBody>
      </p:sp>
    </p:spTree>
    <p:extLst>
      <p:ext uri="{BB962C8B-B14F-4D97-AF65-F5344CB8AC3E}">
        <p14:creationId xmlns:p14="http://schemas.microsoft.com/office/powerpoint/2010/main" val="8427036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6858000"/>
          </a:xfrm>
          <a:prstGeom prst="rect">
            <a:avLst/>
          </a:prstGeom>
          <a:noFill/>
          <a:ln w="317500">
            <a:solidFill>
              <a:srgbClr val="0070C0"/>
            </a:solidFill>
          </a:ln>
        </p:spPr>
        <p:txBody>
          <a:bodyPr wrap="square" rtlCol="0">
            <a:spAutoFit/>
          </a:bodyPr>
          <a:lstStyle/>
          <a:p>
            <a:endParaRPr lang="en-US" dirty="0"/>
          </a:p>
        </p:txBody>
      </p:sp>
      <p:sp>
        <p:nvSpPr>
          <p:cNvPr id="6" name="Flowchart: Process 5"/>
          <p:cNvSpPr/>
          <p:nvPr/>
        </p:nvSpPr>
        <p:spPr>
          <a:xfrm>
            <a:off x="150920" y="152400"/>
            <a:ext cx="8839200" cy="838200"/>
          </a:xfrm>
          <a:prstGeom prst="flowChartProcess">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effectLst>
                  <a:outerShdw blurRad="76200" dist="50800" dir="5400000" algn="tl">
                    <a:srgbClr val="000000">
                      <a:alpha val="65000"/>
                    </a:srgbClr>
                  </a:outerShdw>
                </a:effectLst>
              </a:rPr>
              <a:t>Procedure – Connecting the RF Dongle to Arduino</a:t>
            </a:r>
            <a:endParaRPr lang="en-US"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0920" y="1066800"/>
            <a:ext cx="8839200" cy="5638800"/>
          </a:xfrm>
        </p:spPr>
        <p:txBody>
          <a:bodyPr>
            <a:noAutofit/>
          </a:bodyPr>
          <a:lstStyle/>
          <a:p>
            <a:pPr marL="0" indent="0">
              <a:buNone/>
            </a:pPr>
            <a:r>
              <a:rPr lang="en-US" sz="2000" dirty="0">
                <a:latin typeface="Arial" panose="020B0604020202020204" pitchFamily="34" charset="0"/>
                <a:cs typeface="Arial" panose="020B0604020202020204" pitchFamily="34" charset="0"/>
              </a:rPr>
              <a:t>Connecting the dongle to the Arduino Board requires removing the plastic covering from the dongle and soldering wires to 4 of the pins. </a:t>
            </a:r>
            <a:endParaRPr lang="en-US" sz="2000" dirty="0" smtClean="0">
              <a:latin typeface="Arial" panose="020B0604020202020204" pitchFamily="34" charset="0"/>
              <a:cs typeface="Arial" panose="020B0604020202020204" pitchFamily="34" charset="0"/>
            </a:endParaRPr>
          </a:p>
          <a:p>
            <a:pPr marL="457200" lvl="0" indent="-457200">
              <a:buFont typeface="+mj-lt"/>
              <a:buAutoNum type="arabicPeriod"/>
            </a:pPr>
            <a:r>
              <a:rPr lang="en-US" sz="2000" dirty="0">
                <a:latin typeface="Arial" panose="020B0604020202020204" pitchFamily="34" charset="0"/>
                <a:cs typeface="Arial" panose="020B0604020202020204" pitchFamily="34" charset="0"/>
              </a:rPr>
              <a:t>Remove the plastic covering from the USB dongle. </a:t>
            </a:r>
          </a:p>
          <a:p>
            <a:pPr marL="457200" indent="-457200">
              <a:buFont typeface="+mj-lt"/>
              <a:buAutoNum type="arabicPeriod"/>
            </a:pPr>
            <a:r>
              <a:rPr lang="en-US" sz="2000" dirty="0">
                <a:latin typeface="Arial" panose="020B0604020202020204" pitchFamily="34" charset="0"/>
                <a:cs typeface="Arial" panose="020B0604020202020204" pitchFamily="34" charset="0"/>
              </a:rPr>
              <a:t>Once the cover is off, the RF dongle board will be as shown in the picture below</a:t>
            </a:r>
            <a:r>
              <a:rPr lang="en-US" sz="2000" dirty="0" smtClean="0">
                <a:latin typeface="Arial" panose="020B0604020202020204" pitchFamily="34" charset="0"/>
                <a:cs typeface="Arial" panose="020B0604020202020204" pitchFamily="34" charset="0"/>
              </a:rPr>
              <a:t>:</a:t>
            </a:r>
          </a:p>
          <a:p>
            <a:pPr marL="457200" indent="-457200">
              <a:buFont typeface="+mj-lt"/>
              <a:buAutoNum type="arabicPeriod"/>
            </a:pPr>
            <a:endParaRPr lang="en-US" sz="2000" dirty="0">
              <a:latin typeface="Arial" panose="020B0604020202020204" pitchFamily="34" charset="0"/>
              <a:cs typeface="Arial" panose="020B0604020202020204" pitchFamily="34" charset="0"/>
            </a:endParaRPr>
          </a:p>
          <a:p>
            <a:pPr marL="514350" lvl="0" indent="-514350">
              <a:buFont typeface="+mj-lt"/>
              <a:buAutoNum type="arabicPeriod"/>
            </a:pPr>
            <a:endParaRPr lang="en-US" sz="1900" dirty="0">
              <a:latin typeface="Arial" panose="020B0604020202020204" pitchFamily="34" charset="0"/>
              <a:cs typeface="Arial" panose="020B0604020202020204" pitchFamily="34" charset="0"/>
            </a:endParaRPr>
          </a:p>
        </p:txBody>
      </p:sp>
      <p:pic>
        <p:nvPicPr>
          <p:cNvPr id="11" name="Picture 10" descr="Dongle Schematic">
            <a:hlinkClick r:id="rId2" tooltip="&quot;dongle_schematic.png&quot;"/>
          </p:cNvPr>
          <p:cNvPicPr/>
          <p:nvPr/>
        </p:nvPicPr>
        <p:blipFill>
          <a:blip r:embed="rId3">
            <a:extLst>
              <a:ext uri="{28A0092B-C50C-407E-A947-70E740481C1C}">
                <a14:useLocalDpi xmlns:a14="http://schemas.microsoft.com/office/drawing/2010/main" val="0"/>
              </a:ext>
            </a:extLst>
          </a:blip>
          <a:srcRect/>
          <a:stretch>
            <a:fillRect/>
          </a:stretch>
        </p:blipFill>
        <p:spPr bwMode="auto">
          <a:xfrm>
            <a:off x="2362200" y="2971800"/>
            <a:ext cx="4114800" cy="3505200"/>
          </a:xfrm>
          <a:prstGeom prst="rect">
            <a:avLst/>
          </a:prstGeom>
          <a:noFill/>
          <a:ln>
            <a:noFill/>
          </a:ln>
        </p:spPr>
      </p:pic>
    </p:spTree>
    <p:extLst>
      <p:ext uri="{BB962C8B-B14F-4D97-AF65-F5344CB8AC3E}">
        <p14:creationId xmlns:p14="http://schemas.microsoft.com/office/powerpoint/2010/main" val="28699663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6858000"/>
          </a:xfrm>
          <a:prstGeom prst="rect">
            <a:avLst/>
          </a:prstGeom>
          <a:noFill/>
          <a:ln w="317500">
            <a:solidFill>
              <a:srgbClr val="0070C0"/>
            </a:solidFill>
          </a:ln>
        </p:spPr>
        <p:txBody>
          <a:bodyPr wrap="square" rtlCol="0">
            <a:spAutoFit/>
          </a:bodyPr>
          <a:lstStyle/>
          <a:p>
            <a:endParaRPr lang="en-US" dirty="0"/>
          </a:p>
        </p:txBody>
      </p:sp>
      <p:sp>
        <p:nvSpPr>
          <p:cNvPr id="3" name="Content Placeholder 2"/>
          <p:cNvSpPr>
            <a:spLocks noGrp="1"/>
          </p:cNvSpPr>
          <p:nvPr>
            <p:ph idx="1"/>
          </p:nvPr>
        </p:nvSpPr>
        <p:spPr>
          <a:xfrm>
            <a:off x="150920" y="152400"/>
            <a:ext cx="8839200" cy="6553200"/>
          </a:xfrm>
        </p:spPr>
        <p:txBody>
          <a:bodyPr>
            <a:noAutofit/>
          </a:bodyPr>
          <a:lstStyle/>
          <a:p>
            <a:pPr marL="457200" lvl="0" indent="-457200">
              <a:buFont typeface="+mj-lt"/>
              <a:buAutoNum type="arabicPeriod" startAt="3"/>
            </a:pPr>
            <a:r>
              <a:rPr lang="en-US" sz="1800" dirty="0">
                <a:latin typeface="Arial" panose="020B0604020202020204" pitchFamily="34" charset="0"/>
                <a:cs typeface="Arial" panose="020B0604020202020204" pitchFamily="34" charset="0"/>
              </a:rPr>
              <a:t>Find the 4 pins, located in the center of the board.</a:t>
            </a:r>
          </a:p>
          <a:p>
            <a:pPr marL="457200" lvl="0" indent="-457200">
              <a:buFont typeface="+mj-lt"/>
              <a:buAutoNum type="arabicPeriod" startAt="3"/>
            </a:pPr>
            <a:r>
              <a:rPr lang="en-US" sz="1800" dirty="0">
                <a:latin typeface="Arial" panose="020B0604020202020204" pitchFamily="34" charset="0"/>
                <a:cs typeface="Arial" panose="020B0604020202020204" pitchFamily="34" charset="0"/>
              </a:rPr>
              <a:t>Starting at the end with the ‘ + ‘ sign the pin assignments are:</a:t>
            </a:r>
          </a:p>
          <a:p>
            <a:pPr lvl="1"/>
            <a:r>
              <a:rPr lang="en-US" sz="1800" dirty="0">
                <a:latin typeface="Arial" panose="020B0604020202020204" pitchFamily="34" charset="0"/>
                <a:cs typeface="Arial" panose="020B0604020202020204" pitchFamily="34" charset="0"/>
              </a:rPr>
              <a:t>Pin 1 (starting at +): 3.0 V Power </a:t>
            </a:r>
            <a:endParaRPr lang="en-US" sz="1800" dirty="0" smtClean="0">
              <a:latin typeface="Arial" panose="020B0604020202020204" pitchFamily="34" charset="0"/>
              <a:cs typeface="Arial" panose="020B0604020202020204" pitchFamily="34" charset="0"/>
            </a:endParaRPr>
          </a:p>
          <a:p>
            <a:pPr lvl="1"/>
            <a:r>
              <a:rPr lang="en-US" sz="1800" dirty="0" smtClean="0">
                <a:latin typeface="Arial" panose="020B0604020202020204" pitchFamily="34" charset="0"/>
                <a:cs typeface="Arial" panose="020B0604020202020204" pitchFamily="34" charset="0"/>
              </a:rPr>
              <a:t>Pin </a:t>
            </a:r>
            <a:r>
              <a:rPr lang="en-US" sz="1800" dirty="0">
                <a:latin typeface="Arial" panose="020B0604020202020204" pitchFamily="34" charset="0"/>
                <a:cs typeface="Arial" panose="020B0604020202020204" pitchFamily="34" charset="0"/>
              </a:rPr>
              <a:t>2 : TX </a:t>
            </a:r>
            <a:endParaRPr lang="en-US" sz="1800" dirty="0" smtClean="0">
              <a:latin typeface="Arial" panose="020B0604020202020204" pitchFamily="34" charset="0"/>
              <a:cs typeface="Arial" panose="020B0604020202020204" pitchFamily="34" charset="0"/>
            </a:endParaRPr>
          </a:p>
          <a:p>
            <a:pPr lvl="1"/>
            <a:r>
              <a:rPr lang="en-US" sz="1800" dirty="0" smtClean="0">
                <a:latin typeface="Arial" panose="020B0604020202020204" pitchFamily="34" charset="0"/>
                <a:cs typeface="Arial" panose="020B0604020202020204" pitchFamily="34" charset="0"/>
              </a:rPr>
              <a:t>Pin </a:t>
            </a:r>
            <a:r>
              <a:rPr lang="en-US" sz="1800" dirty="0">
                <a:latin typeface="Arial" panose="020B0604020202020204" pitchFamily="34" charset="0"/>
                <a:cs typeface="Arial" panose="020B0604020202020204" pitchFamily="34" charset="0"/>
              </a:rPr>
              <a:t>3 : </a:t>
            </a:r>
            <a:r>
              <a:rPr lang="en-US" sz="1800" dirty="0" smtClean="0">
                <a:latin typeface="Arial" panose="020B0604020202020204" pitchFamily="34" charset="0"/>
                <a:cs typeface="Arial" panose="020B0604020202020204" pitchFamily="34" charset="0"/>
              </a:rPr>
              <a:t>RX</a:t>
            </a:r>
          </a:p>
          <a:p>
            <a:pPr lvl="1"/>
            <a:r>
              <a:rPr lang="en-US" sz="1800" dirty="0" smtClean="0">
                <a:latin typeface="Arial" panose="020B0604020202020204" pitchFamily="34" charset="0"/>
                <a:cs typeface="Arial" panose="020B0604020202020204" pitchFamily="34" charset="0"/>
              </a:rPr>
              <a:t>Pin </a:t>
            </a:r>
            <a:r>
              <a:rPr lang="en-US" sz="1800" dirty="0">
                <a:latin typeface="Arial" panose="020B0604020202020204" pitchFamily="34" charset="0"/>
                <a:cs typeface="Arial" panose="020B0604020202020204" pitchFamily="34" charset="0"/>
              </a:rPr>
              <a:t>4 : Ground</a:t>
            </a:r>
          </a:p>
          <a:p>
            <a:pPr lvl="0">
              <a:buFont typeface="+mj-lt"/>
              <a:buAutoNum type="arabicPeriod" startAt="5"/>
            </a:pPr>
            <a:r>
              <a:rPr lang="en-US" sz="1800" dirty="0">
                <a:latin typeface="Arial" panose="020B0604020202020204" pitchFamily="34" charset="0"/>
                <a:cs typeface="Arial" panose="020B0604020202020204" pitchFamily="34" charset="0"/>
              </a:rPr>
              <a:t>Connect a 4 pin connector into these pins.</a:t>
            </a:r>
          </a:p>
          <a:p>
            <a:pPr lvl="0">
              <a:buFont typeface="+mj-lt"/>
              <a:buAutoNum type="arabicPeriod" startAt="5"/>
            </a:pPr>
            <a:r>
              <a:rPr lang="en-US" sz="1800" dirty="0">
                <a:latin typeface="Arial" panose="020B0604020202020204" pitchFamily="34" charset="0"/>
                <a:cs typeface="Arial" panose="020B0604020202020204" pitchFamily="34" charset="0"/>
              </a:rPr>
              <a:t>Connect wires to these 4 pins, leaving enough wire to connect to the Arduino.</a:t>
            </a:r>
          </a:p>
          <a:p>
            <a:pPr lvl="0">
              <a:buFont typeface="+mj-lt"/>
              <a:buAutoNum type="arabicPeriod" startAt="5"/>
            </a:pPr>
            <a:r>
              <a:rPr lang="en-US" sz="1800" dirty="0">
                <a:latin typeface="Arial" panose="020B0604020202020204" pitchFamily="34" charset="0"/>
                <a:cs typeface="Arial" panose="020B0604020202020204" pitchFamily="34" charset="0"/>
              </a:rPr>
              <a:t>Use a Knife to destroy the connections from these PINs to the Chip inside the RF dongle.  This is to ensure that the brain wave signals received from the Mindwave is sent to the Arduino and no the internal chip in the RF dongle.</a:t>
            </a:r>
          </a:p>
          <a:p>
            <a:pPr lvl="0">
              <a:buFont typeface="+mj-lt"/>
              <a:buAutoNum type="arabicPeriod" startAt="5"/>
            </a:pPr>
            <a:r>
              <a:rPr lang="en-US" sz="1800" dirty="0">
                <a:latin typeface="Arial" panose="020B0604020202020204" pitchFamily="34" charset="0"/>
                <a:cs typeface="Arial" panose="020B0604020202020204" pitchFamily="34" charset="0"/>
              </a:rPr>
              <a:t>The Mindwave RF dongle uses a 3.3 V power.  Connect the +</a:t>
            </a:r>
            <a:r>
              <a:rPr lang="en-US" sz="1800" dirty="0" err="1">
                <a:latin typeface="Arial" panose="020B0604020202020204" pitchFamily="34" charset="0"/>
                <a:cs typeface="Arial" panose="020B0604020202020204" pitchFamily="34" charset="0"/>
              </a:rPr>
              <a:t>ve</a:t>
            </a:r>
            <a:r>
              <a:rPr lang="en-US" sz="1800" dirty="0">
                <a:latin typeface="Arial" panose="020B0604020202020204" pitchFamily="34" charset="0"/>
                <a:cs typeface="Arial" panose="020B0604020202020204" pitchFamily="34" charset="0"/>
              </a:rPr>
              <a:t> of the RF dongle to Arduino’s 3.3 V Output pin.</a:t>
            </a:r>
          </a:p>
          <a:p>
            <a:pPr lvl="0">
              <a:buFont typeface="+mj-lt"/>
              <a:buAutoNum type="arabicPeriod" startAt="5"/>
            </a:pPr>
            <a:r>
              <a:rPr lang="en-US" sz="1800" dirty="0">
                <a:latin typeface="Arial" panose="020B0604020202020204" pitchFamily="34" charset="0"/>
                <a:cs typeface="Arial" panose="020B0604020202020204" pitchFamily="34" charset="0"/>
              </a:rPr>
              <a:t>Connect the dongle’s </a:t>
            </a:r>
            <a:r>
              <a:rPr lang="en-US" sz="1800" dirty="0" err="1">
                <a:latin typeface="Arial" panose="020B0604020202020204" pitchFamily="34" charset="0"/>
                <a:cs typeface="Arial" panose="020B0604020202020204" pitchFamily="34" charset="0"/>
              </a:rPr>
              <a:t>Tx</a:t>
            </a:r>
            <a:r>
              <a:rPr lang="en-US" sz="1800" dirty="0">
                <a:latin typeface="Arial" panose="020B0604020202020204" pitchFamily="34" charset="0"/>
                <a:cs typeface="Arial" panose="020B0604020202020204" pitchFamily="34" charset="0"/>
              </a:rPr>
              <a:t> directly to the Arduino’s Rx(Pin 0).  Connect the dongle’s Rx to the Arduino’s </a:t>
            </a:r>
            <a:r>
              <a:rPr lang="en-US" sz="1800" dirty="0" err="1">
                <a:latin typeface="Arial" panose="020B0604020202020204" pitchFamily="34" charset="0"/>
                <a:cs typeface="Arial" panose="020B0604020202020204" pitchFamily="34" charset="0"/>
              </a:rPr>
              <a:t>Tx</a:t>
            </a:r>
            <a:r>
              <a:rPr lang="en-US" sz="1800" dirty="0">
                <a:latin typeface="Arial" panose="020B0604020202020204" pitchFamily="34" charset="0"/>
                <a:cs typeface="Arial" panose="020B0604020202020204" pitchFamily="34" charset="0"/>
              </a:rPr>
              <a:t> (pin 1).  You can add a voltage divider to reduce the voltage going to the dongle’s Rx pin because Arduino sends 5V whereas Dongle uses only 3.3 V.  It is not absolutely necessary to add a voltage divider but it is good to avoid any harm caused using the excess voltage.</a:t>
            </a:r>
          </a:p>
          <a:p>
            <a:pPr>
              <a:buFont typeface="+mj-lt"/>
              <a:buAutoNum type="arabicPeriod" startAt="5"/>
            </a:pPr>
            <a:r>
              <a:rPr lang="en-US" sz="1800" dirty="0">
                <a:latin typeface="Arial" panose="020B0604020202020204" pitchFamily="34" charset="0"/>
                <a:cs typeface="Arial" panose="020B0604020202020204" pitchFamily="34" charset="0"/>
              </a:rPr>
              <a:t>Connect the dongle’s GND to Arduino’s GND</a:t>
            </a:r>
            <a:endParaRPr lang="en-US" sz="1800" dirty="0" smtClean="0">
              <a:latin typeface="Arial" panose="020B0604020202020204" pitchFamily="34" charset="0"/>
              <a:cs typeface="Arial" panose="020B0604020202020204" pitchFamily="34" charset="0"/>
            </a:endParaRPr>
          </a:p>
          <a:p>
            <a:pPr marL="457200" indent="-457200">
              <a:buFont typeface="+mj-lt"/>
              <a:buAutoNum type="arabicPeriod" startAt="3"/>
            </a:pPr>
            <a:endParaRPr lang="en-US" sz="1200" dirty="0">
              <a:latin typeface="Arial" panose="020B0604020202020204" pitchFamily="34" charset="0"/>
              <a:cs typeface="Arial" panose="020B0604020202020204" pitchFamily="34" charset="0"/>
            </a:endParaRPr>
          </a:p>
          <a:p>
            <a:pPr marL="514350" lvl="0" indent="-514350">
              <a:buFont typeface="+mj-lt"/>
              <a:buAutoNum type="arabicPeriod" startAt="3"/>
            </a:pP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06582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6858000"/>
          </a:xfrm>
          <a:prstGeom prst="rect">
            <a:avLst/>
          </a:prstGeom>
          <a:noFill/>
          <a:ln w="317500">
            <a:solidFill>
              <a:srgbClr val="0070C0"/>
            </a:solidFill>
          </a:ln>
        </p:spPr>
        <p:txBody>
          <a:bodyPr wrap="square" rtlCol="0">
            <a:spAutoFit/>
          </a:bodyPr>
          <a:lstStyle/>
          <a:p>
            <a:endParaRPr lang="en-US" dirty="0"/>
          </a:p>
        </p:txBody>
      </p:sp>
      <p:sp>
        <p:nvSpPr>
          <p:cNvPr id="6" name="Flowchart: Process 5"/>
          <p:cNvSpPr/>
          <p:nvPr/>
        </p:nvSpPr>
        <p:spPr>
          <a:xfrm>
            <a:off x="150920" y="152400"/>
            <a:ext cx="8839200" cy="990600"/>
          </a:xfrm>
          <a:prstGeom prst="flowChartProcess">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effectLst>
                  <a:outerShdw blurRad="76200" dist="50800" dir="5400000" algn="tl">
                    <a:srgbClr val="000000">
                      <a:alpha val="65000"/>
                    </a:srgbClr>
                  </a:outerShdw>
                </a:effectLst>
              </a:rPr>
              <a:t>Procedure – Pairing the Mindwave with Arduino (using the RF Dongle)</a:t>
            </a:r>
            <a:endParaRPr lang="en-US"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0920" y="1066800"/>
            <a:ext cx="8839200" cy="5638800"/>
          </a:xfrm>
        </p:spPr>
        <p:txBody>
          <a:bodyPr>
            <a:noAutofit/>
          </a:bodyPr>
          <a:lstStyle/>
          <a:p>
            <a:pPr marL="457200" lvl="0" indent="-457200">
              <a:buFont typeface="+mj-lt"/>
              <a:buAutoNum type="arabicPeriod"/>
            </a:pPr>
            <a:r>
              <a:rPr lang="en-US" sz="2000" dirty="0">
                <a:latin typeface="Arial" panose="020B0604020202020204" pitchFamily="34" charset="0"/>
                <a:cs typeface="Arial" panose="020B0604020202020204" pitchFamily="34" charset="0"/>
              </a:rPr>
              <a:t>Turn both the Mindwave headset and </a:t>
            </a:r>
            <a:r>
              <a:rPr lang="en-US" sz="2000" dirty="0" err="1">
                <a:latin typeface="Arial" panose="020B0604020202020204" pitchFamily="34" charset="0"/>
                <a:cs typeface="Arial" panose="020B0604020202020204" pitchFamily="34" charset="0"/>
              </a:rPr>
              <a:t>Arudino</a:t>
            </a:r>
            <a:r>
              <a:rPr lang="en-US" sz="2000" dirty="0">
                <a:latin typeface="Arial" panose="020B0604020202020204" pitchFamily="34" charset="0"/>
                <a:cs typeface="Arial" panose="020B0604020202020204" pitchFamily="34" charset="0"/>
              </a:rPr>
              <a:t>.</a:t>
            </a:r>
          </a:p>
          <a:p>
            <a:pPr marL="457200" lvl="0" indent="-457200">
              <a:buFont typeface="+mj-lt"/>
              <a:buAutoNum type="arabicPeriod"/>
            </a:pPr>
            <a:r>
              <a:rPr lang="en-US" sz="2000" dirty="0">
                <a:latin typeface="Arial" panose="020B0604020202020204" pitchFamily="34" charset="0"/>
                <a:cs typeface="Arial" panose="020B0604020202020204" pitchFamily="34" charset="0"/>
              </a:rPr>
              <a:t>The LEDs in the Mindwave and the RF dongle will be red initially.</a:t>
            </a:r>
          </a:p>
          <a:p>
            <a:pPr marL="457200" lvl="0" indent="-457200">
              <a:buFont typeface="+mj-lt"/>
              <a:buAutoNum type="arabicPeriod"/>
            </a:pPr>
            <a:r>
              <a:rPr lang="en-US" sz="2000" dirty="0">
                <a:latin typeface="Arial" panose="020B0604020202020204" pitchFamily="34" charset="0"/>
                <a:cs typeface="Arial" panose="020B0604020202020204" pitchFamily="34" charset="0"/>
              </a:rPr>
              <a:t>Pair the RF dongle and the Mindwave headset by sending the instruction 0XC2 to the RF dongle from Arduino.  </a:t>
            </a:r>
          </a:p>
          <a:p>
            <a:pPr marL="457200" lvl="0" indent="-457200">
              <a:buFont typeface="+mj-lt"/>
              <a:buAutoNum type="arabicPeriod"/>
            </a:pPr>
            <a:r>
              <a:rPr lang="en-US" sz="2000" dirty="0">
                <a:latin typeface="Arial" panose="020B0604020202020204" pitchFamily="34" charset="0"/>
                <a:cs typeface="Arial" panose="020B0604020202020204" pitchFamily="34" charset="0"/>
              </a:rPr>
              <a:t>Once they are paired the LED in both the Mindwave and the Arduino turns blue.  The Arduino is ready to received instruction from the Mindwave now</a:t>
            </a:r>
            <a:r>
              <a:rPr lang="en-US" sz="20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4150178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6858000"/>
          </a:xfrm>
          <a:prstGeom prst="rect">
            <a:avLst/>
          </a:prstGeom>
          <a:noFill/>
          <a:ln w="317500">
            <a:solidFill>
              <a:srgbClr val="0070C0"/>
            </a:solidFill>
          </a:ln>
        </p:spPr>
        <p:txBody>
          <a:bodyPr wrap="square" rtlCol="0">
            <a:spAutoFit/>
          </a:bodyPr>
          <a:lstStyle/>
          <a:p>
            <a:endParaRPr lang="en-US" dirty="0"/>
          </a:p>
        </p:txBody>
      </p:sp>
      <p:sp>
        <p:nvSpPr>
          <p:cNvPr id="6" name="Flowchart: Process 5"/>
          <p:cNvSpPr/>
          <p:nvPr/>
        </p:nvSpPr>
        <p:spPr>
          <a:xfrm>
            <a:off x="150920" y="152400"/>
            <a:ext cx="8839200" cy="990600"/>
          </a:xfrm>
          <a:prstGeom prst="flowChartProcess">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effectLst>
                  <a:outerShdw blurRad="76200" dist="50800" dir="5400000" algn="tl">
                    <a:srgbClr val="000000">
                      <a:alpha val="65000"/>
                    </a:srgbClr>
                  </a:outerShdw>
                </a:effectLst>
              </a:rPr>
              <a:t>Procedure – Mind Controlled Robot</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0920" y="1066800"/>
            <a:ext cx="8839200" cy="5638800"/>
          </a:xfrm>
        </p:spPr>
        <p:txBody>
          <a:bodyPr>
            <a:noAutofit/>
          </a:bodyPr>
          <a:lstStyle/>
          <a:p>
            <a:pPr marL="457200" indent="-457200">
              <a:buFont typeface="+mj-lt"/>
              <a:buAutoNum type="arabicPeriod"/>
            </a:pPr>
            <a:r>
              <a:rPr lang="en-US" sz="2000" dirty="0" smtClean="0">
                <a:latin typeface="Arial" panose="020B0604020202020204" pitchFamily="34" charset="0"/>
                <a:cs typeface="Arial" panose="020B0604020202020204" pitchFamily="34" charset="0"/>
              </a:rPr>
              <a:t>Load </a:t>
            </a:r>
            <a:r>
              <a:rPr lang="en-US" sz="2000" dirty="0">
                <a:latin typeface="Arial" panose="020B0604020202020204" pitchFamily="34" charset="0"/>
                <a:cs typeface="Arial" panose="020B0604020202020204" pitchFamily="34" charset="0"/>
              </a:rPr>
              <a:t>the Arduino Program into </a:t>
            </a:r>
            <a:r>
              <a:rPr lang="en-US" sz="2000" dirty="0" err="1">
                <a:latin typeface="Arial" panose="020B0604020202020204" pitchFamily="34" charset="0"/>
                <a:cs typeface="Arial" panose="020B0604020202020204" pitchFamily="34" charset="0"/>
              </a:rPr>
              <a:t>Arudino</a:t>
            </a:r>
            <a:r>
              <a:rPr lang="en-US" sz="2000" dirty="0">
                <a:latin typeface="Arial" panose="020B0604020202020204" pitchFamily="34" charset="0"/>
                <a:cs typeface="Arial" panose="020B0604020202020204" pitchFamily="34" charset="0"/>
              </a:rPr>
              <a:t>.</a:t>
            </a:r>
          </a:p>
          <a:p>
            <a:pPr marL="457200" indent="-457200">
              <a:buFont typeface="+mj-lt"/>
              <a:buAutoNum type="arabicPeriod"/>
            </a:pPr>
            <a:r>
              <a:rPr lang="en-US" sz="2000" dirty="0">
                <a:latin typeface="Arial" panose="020B0604020202020204" pitchFamily="34" charset="0"/>
                <a:cs typeface="Arial" panose="020B0604020202020204" pitchFamily="34" charset="0"/>
              </a:rPr>
              <a:t>Read the attention level received from the Mindwave through the RF dongle.</a:t>
            </a:r>
          </a:p>
          <a:p>
            <a:pPr marL="457200" indent="-457200">
              <a:buFont typeface="+mj-lt"/>
              <a:buAutoNum type="arabicPeriod"/>
            </a:pPr>
            <a:r>
              <a:rPr lang="en-US" sz="2000" dirty="0">
                <a:latin typeface="Arial" panose="020B0604020202020204" pitchFamily="34" charset="0"/>
                <a:cs typeface="Arial" panose="020B0604020202020204" pitchFamily="34" charset="0"/>
              </a:rPr>
              <a:t>If the attention level is greater than 50 (when the user is focusing), move the motors of both the servos forward.</a:t>
            </a:r>
          </a:p>
          <a:p>
            <a:pPr marL="457200" indent="-457200">
              <a:buFont typeface="+mj-lt"/>
              <a:buAutoNum type="arabicPeriod"/>
            </a:pPr>
            <a:r>
              <a:rPr lang="en-US" sz="2000" dirty="0">
                <a:latin typeface="Arial" panose="020B0604020202020204" pitchFamily="34" charset="0"/>
                <a:cs typeface="Arial" panose="020B0604020202020204" pitchFamily="34" charset="0"/>
              </a:rPr>
              <a:t>If the attention level is less than 50, move the motors back</a:t>
            </a:r>
          </a:p>
          <a:p>
            <a:pPr marL="514350" lvl="0" indent="-514350">
              <a:buFont typeface="+mj-lt"/>
              <a:buAutoNum type="arabicPeriod"/>
            </a:pPr>
            <a:endParaRPr lang="en-US" sz="1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60891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3213</TotalTime>
  <Words>793</Words>
  <Application>Microsoft Office PowerPoint</Application>
  <PresentationFormat>On-screen Show (4:3)</PresentationFormat>
  <Paragraphs>76</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MIND CONTROLLED ROBOT BY ADITHYA KUMAR EIGHTH GRADE</vt:lpstr>
      <vt:lpstr>ENGINEERING GOAL</vt:lpstr>
      <vt:lpstr>EXPERIMENTAL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SCHEMATIC DIAGRAM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Ambal Balakrishnan</dc:creator>
  <cp:lastModifiedBy>Nagarajan, Kumar</cp:lastModifiedBy>
  <cp:revision>52</cp:revision>
  <cp:lastPrinted>2016-03-30T17:49:28Z</cp:lastPrinted>
  <dcterms:created xsi:type="dcterms:W3CDTF">2015-02-16T19:03:22Z</dcterms:created>
  <dcterms:modified xsi:type="dcterms:W3CDTF">2016-04-24T04:11:16Z</dcterms:modified>
</cp:coreProperties>
</file>