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CFCB"/>
          </a:solidFill>
        </a:fill>
      </a:tcStyle>
    </a:wholeTbl>
    <a:band2H>
      <a:tcTxStyle b="def" i="def"/>
      <a:tcStyle>
        <a:tcBdr/>
        <a:fill>
          <a:solidFill>
            <a:srgbClr val="F9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 b="def" i="def"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orbel"/>
      </a:defRPr>
    </a:lvl1pPr>
    <a:lvl2pPr indent="228600" defTabSz="457200" latinLnBrk="0">
      <a:defRPr sz="1200">
        <a:latin typeface="+mj-lt"/>
        <a:ea typeface="+mj-ea"/>
        <a:cs typeface="+mj-cs"/>
        <a:sym typeface="Corbel"/>
      </a:defRPr>
    </a:lvl2pPr>
    <a:lvl3pPr indent="457200" defTabSz="457200" latinLnBrk="0">
      <a:defRPr sz="1200">
        <a:latin typeface="+mj-lt"/>
        <a:ea typeface="+mj-ea"/>
        <a:cs typeface="+mj-cs"/>
        <a:sym typeface="Corbel"/>
      </a:defRPr>
    </a:lvl3pPr>
    <a:lvl4pPr indent="685800" defTabSz="457200" latinLnBrk="0">
      <a:defRPr sz="1200">
        <a:latin typeface="+mj-lt"/>
        <a:ea typeface="+mj-ea"/>
        <a:cs typeface="+mj-cs"/>
        <a:sym typeface="Corbel"/>
      </a:defRPr>
    </a:lvl4pPr>
    <a:lvl5pPr indent="914400" defTabSz="457200" latinLnBrk="0">
      <a:defRPr sz="1200">
        <a:latin typeface="+mj-lt"/>
        <a:ea typeface="+mj-ea"/>
        <a:cs typeface="+mj-cs"/>
        <a:sym typeface="Corbel"/>
      </a:defRPr>
    </a:lvl5pPr>
    <a:lvl6pPr indent="1143000" defTabSz="457200" latinLnBrk="0">
      <a:defRPr sz="1200">
        <a:latin typeface="+mj-lt"/>
        <a:ea typeface="+mj-ea"/>
        <a:cs typeface="+mj-cs"/>
        <a:sym typeface="Corbel"/>
      </a:defRPr>
    </a:lvl6pPr>
    <a:lvl7pPr indent="1371600" defTabSz="457200" latinLnBrk="0">
      <a:defRPr sz="1200">
        <a:latin typeface="+mj-lt"/>
        <a:ea typeface="+mj-ea"/>
        <a:cs typeface="+mj-cs"/>
        <a:sym typeface="Corbel"/>
      </a:defRPr>
    </a:lvl7pPr>
    <a:lvl8pPr indent="1600200" defTabSz="457200" latinLnBrk="0">
      <a:defRPr sz="1200">
        <a:latin typeface="+mj-lt"/>
        <a:ea typeface="+mj-ea"/>
        <a:cs typeface="+mj-cs"/>
        <a:sym typeface="Corbel"/>
      </a:defRPr>
    </a:lvl8pPr>
    <a:lvl9pPr indent="1828800" defTabSz="457200" latinLnBrk="0">
      <a:defRPr sz="1200">
        <a:latin typeface="+mj-lt"/>
        <a:ea typeface="+mj-ea"/>
        <a:cs typeface="+mj-cs"/>
        <a:sym typeface="Corbe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109980" y="882375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>
                <a:ln w="15875">
                  <a:solidFill>
                    <a:srgbClr val="FFFFFF"/>
                  </a:solidFill>
                </a:ln>
                <a:effectLst>
                  <a:outerShdw sx="100000" sy="100000" kx="0" ky="0" algn="b" rotWithShape="0" blurRad="0" dist="38100" dir="2700000">
                    <a:schemeClr val="accent1"/>
                  </a:outerShdw>
                </a:effectLst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709529" y="3869633"/>
            <a:ext cx="8767862" cy="13881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5" name="Shape 15"/>
          <p:cNvSpPr/>
          <p:nvPr/>
        </p:nvSpPr>
        <p:spPr>
          <a:xfrm>
            <a:off x="1978660" y="3733800"/>
            <a:ext cx="8229602" cy="0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8724900" y="762000"/>
            <a:ext cx="2324100" cy="5410200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1143000" y="762000"/>
            <a:ext cx="7429500" cy="541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106424" y="1173574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>
                <a:ln w="15875">
                  <a:solidFill>
                    <a:srgbClr val="FFFFFF"/>
                  </a:solidFill>
                </a:ln>
                <a:effectLst>
                  <a:outerShdw sx="100000" sy="100000" kx="0" ky="0" algn="b" rotWithShape="0" blurRad="0" dist="38100" dir="2700000">
                    <a:schemeClr val="accent1"/>
                  </a:outerShdw>
                </a:effectLst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1709927" y="4154520"/>
            <a:ext cx="8769097" cy="13638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</a:lstStyle>
          <a:p>
            <a:pPr/>
            <a:r>
              <a:t>Edit Master text styles</a:t>
            </a:r>
          </a:p>
        </p:txBody>
      </p:sp>
      <p:sp>
        <p:nvSpPr>
          <p:cNvPr id="34" name="Shape 34"/>
          <p:cNvSpPr/>
          <p:nvPr/>
        </p:nvSpPr>
        <p:spPr>
          <a:xfrm>
            <a:off x="1981200" y="4020408"/>
            <a:ext cx="8229602" cy="1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3" name="Shape 43"/>
          <p:cNvSpPr/>
          <p:nvPr>
            <p:ph type="body"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1143000" y="2001510"/>
            <a:ext cx="4754880" cy="777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</a:lstStyle>
          <a:p>
            <a:pPr/>
            <a:r>
              <a:t>Edit Master text styles</a:t>
            </a:r>
          </a:p>
        </p:txBody>
      </p:sp>
      <p:sp>
        <p:nvSpPr>
          <p:cNvPr id="53" name="Shape 53"/>
          <p:cNvSpPr/>
          <p:nvPr>
            <p:ph type="body" sz="quarter" idx="13"/>
          </p:nvPr>
        </p:nvSpPr>
        <p:spPr>
          <a:xfrm>
            <a:off x="6269173" y="1999032"/>
            <a:ext cx="4754881" cy="77724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5852159" y="1097280"/>
            <a:ext cx="5212080" cy="4663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200"/>
            </a:lvl1pPr>
            <a:lvl2pPr marL="483325" indent="-209005">
              <a:defRPr sz="3200"/>
            </a:lvl2pPr>
            <a:lvl3pPr marL="792480" indent="-243840">
              <a:defRPr sz="3200"/>
            </a:lvl3pPr>
            <a:lvl4pPr marL="1115567" indent="-292608">
              <a:defRPr sz="3200"/>
            </a:lvl4pPr>
            <a:lvl5pPr marL="1389888" indent="-292608">
              <a:defRPr sz="3200"/>
            </a:lvl5pPr>
          </a:lstStyle>
          <a:p>
            <a:pPr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8" name="Shape 78"/>
          <p:cNvSpPr/>
          <p:nvPr>
            <p:ph type="body" sz="quarter" idx="13"/>
          </p:nvPr>
        </p:nvSpPr>
        <p:spPr>
          <a:xfrm>
            <a:off x="1142999" y="2834639"/>
            <a:ext cx="3931922" cy="30175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pP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7" name="Shape 87"/>
          <p:cNvSpPr/>
          <p:nvPr>
            <p:ph type="pic" sz="half" idx="13"/>
          </p:nvPr>
        </p:nvSpPr>
        <p:spPr>
          <a:xfrm>
            <a:off x="5413247" y="1069847"/>
            <a:ext cx="6099049" cy="4800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body" sz="quarter" idx="1"/>
          </p:nvPr>
        </p:nvSpPr>
        <p:spPr>
          <a:xfrm>
            <a:off x="1143000" y="2834639"/>
            <a:ext cx="3931921" cy="28803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1pPr>
          </a:lstStyle>
          <a:p>
            <a:pPr/>
            <a:r>
              <a:t>Edit Master text styles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/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9pPr>
    </p:titleStyle>
    <p:bodyStyle>
      <a:lvl1pPr marL="228600" marR="0" indent="-18287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1pPr>
      <a:lvl2pPr marL="475487" marR="0" indent="-201167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2pPr>
      <a:lvl3pPr marL="772159" marR="0" indent="-22352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3pPr>
      <a:lvl4pPr marL="1074419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4pPr>
      <a:lvl5pPr marL="1348740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5pPr>
      <a:lvl6pPr marL="16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6pPr>
      <a:lvl7pPr marL="19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7pPr>
      <a:lvl8pPr marL="22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8pPr>
      <a:lvl9pPr marL="25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b="0" baseline="0" cap="none" i="0" spc="0" strike="noStrike" sz="2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ctrTitle"/>
          </p:nvPr>
        </p:nvSpPr>
        <p:spPr>
          <a:xfrm>
            <a:off x="1299761" y="801862"/>
            <a:ext cx="9966960" cy="292608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AmAN:</a:t>
            </a:r>
            <a:br/>
            <a:r>
              <a:rPr sz="3600"/>
              <a:t>The Wearable stress monitoring sock</a:t>
            </a:r>
          </a:p>
        </p:txBody>
      </p:sp>
      <p:sp>
        <p:nvSpPr>
          <p:cNvPr id="117" name="Shape 117"/>
          <p:cNvSpPr/>
          <p:nvPr>
            <p:ph type="subTitle" sz="quarter" idx="1"/>
          </p:nvPr>
        </p:nvSpPr>
        <p:spPr>
          <a:xfrm>
            <a:off x="7503034" y="4143683"/>
            <a:ext cx="4435925" cy="232612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136000"/>
              </a:lnSpc>
              <a:buClr>
                <a:schemeClr val="accent1"/>
              </a:buClr>
              <a:buSzPct val="80000"/>
              <a:buChar char="-"/>
              <a:defRPr sz="1500"/>
            </a:pPr>
            <a:br/>
            <a:r>
              <a:t> Naveen.K.T.S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1142999" y="609599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IoT powered analytics:</a:t>
            </a:r>
            <a:br/>
            <a:r>
              <a:rPr sz="2000"/>
              <a:t>Manage stress better</a:t>
            </a:r>
          </a:p>
        </p:txBody>
      </p:sp>
      <p:sp>
        <p:nvSpPr>
          <p:cNvPr id="157" name="Shape 157"/>
          <p:cNvSpPr/>
          <p:nvPr/>
        </p:nvSpPr>
        <p:spPr>
          <a:xfrm>
            <a:off x="1069674" y="5450992"/>
            <a:ext cx="99488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Using WiFi/BLE to push data to cloud to enable monitoring of vitals.</a:t>
            </a:r>
          </a:p>
        </p:txBody>
      </p:sp>
      <p:pic>
        <p:nvPicPr>
          <p:cNvPr id="158" name="image8.jpg" descr="https://www.percona.com/blog/wp-content/uploads/2015/10/photon-new-3e010e9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532" y="1770632"/>
            <a:ext cx="1908719" cy="3537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9.png" descr="https://community.particle.io/uploads/default/original/2X/5/5dcfb98cd6fb7875efaf095d508bc5f9ab5877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9924" y="1074887"/>
            <a:ext cx="3393358" cy="4492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920619" y="284632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Conclusion: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920619" y="1331166"/>
            <a:ext cx="10095253" cy="4764835"/>
          </a:xfrm>
          <a:prstGeom prst="rect">
            <a:avLst/>
          </a:prstGeom>
        </p:spPr>
        <p:txBody>
          <a:bodyPr/>
          <a:lstStyle/>
          <a:p>
            <a:pPr marL="0" indent="45719">
              <a:buSzTx/>
              <a:buNone/>
              <a:defRPr sz="20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Final goal is to build a clinical grade, multi-parameter wearable sock to leverage machine learning based diagnostics and help manage stress.</a:t>
            </a:r>
            <a:br/>
            <a:br/>
            <a:r>
              <a:t>In other words to build the “Sherlock” for the IBM Watson</a:t>
            </a:r>
          </a:p>
        </p:txBody>
      </p:sp>
      <p:sp>
        <p:nvSpPr>
          <p:cNvPr id="163" name="Shape 163"/>
          <p:cNvSpPr/>
          <p:nvPr/>
        </p:nvSpPr>
        <p:spPr>
          <a:xfrm>
            <a:off x="5671362" y="3672399"/>
            <a:ext cx="1225649" cy="1335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628"/>
                </a:moveTo>
                <a:lnTo>
                  <a:pt x="7344" y="7628"/>
                </a:lnTo>
                <a:lnTo>
                  <a:pt x="7344" y="0"/>
                </a:lnTo>
                <a:lnTo>
                  <a:pt x="14256" y="0"/>
                </a:lnTo>
                <a:lnTo>
                  <a:pt x="14256" y="7628"/>
                </a:lnTo>
                <a:lnTo>
                  <a:pt x="21600" y="7628"/>
                </a:lnTo>
                <a:lnTo>
                  <a:pt x="21600" y="13972"/>
                </a:lnTo>
                <a:lnTo>
                  <a:pt x="14256" y="13972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3972"/>
                </a:lnTo>
                <a:lnTo>
                  <a:pt x="0" y="1397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4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7265" y="2391313"/>
            <a:ext cx="2857501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7430220" y="5125703"/>
            <a:ext cx="485954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http://cdn.uconnectlabs.com/wp-content/uploads/sites/8/2016/01/ibm_watson-1.png</a:t>
            </a:r>
          </a:p>
        </p:txBody>
      </p:sp>
      <p:pic>
        <p:nvPicPr>
          <p:cNvPr id="166" name="image11.jpg" descr="https://az649790.vo.msecnd.net/www/image/0b7e4146e4624eb485163ac5db2cf1ab/TechPage-Sock_Clasp_MagGlass_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350" y="2602390"/>
            <a:ext cx="4933951" cy="3848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142999" y="609599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1142999" y="1965959"/>
            <a:ext cx="9872873" cy="413004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Sharp increase in cardiac patients in recent years </a:t>
            </a: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Low doctor to patient ratio even in urban cities</a:t>
            </a: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Current healthcare model is shortsighted in nature</a:t>
            </a: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Most modern systems are not exactly wearable (Scanadu)</a:t>
            </a: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Long term stress monitoring is really </a:t>
            </a:r>
            <a:r>
              <a:rPr b="1"/>
              <a:t>uncomfortable</a:t>
            </a:r>
            <a:endParaRPr b="1"/>
          </a:p>
          <a:p>
            <a:pPr>
              <a:buClr>
                <a:srgbClr val="0D0D0D"/>
              </a:buClr>
              <a:defRPr b="1"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Lack of context</a:t>
            </a:r>
            <a:r>
              <a:rPr b="0"/>
              <a:t> while sampling data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1045028" y="160336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Solution - Aman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1045029" y="1125893"/>
            <a:ext cx="10151234" cy="4772778"/>
          </a:xfrm>
          <a:prstGeom prst="rect">
            <a:avLst/>
          </a:prstGeom>
        </p:spPr>
        <p:txBody>
          <a:bodyPr/>
          <a:lstStyle>
            <a:lvl1pPr marL="0" indent="45719">
              <a:buSzTx/>
              <a:buNone/>
              <a:defRPr sz="20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pPr/>
            <a:r>
              <a:t>Monitor stress comfortably and reliably C1F4B355mj  </a:t>
            </a:r>
          </a:p>
        </p:txBody>
      </p:sp>
      <p:pic>
        <p:nvPicPr>
          <p:cNvPr id="124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7581" y="1516696"/>
            <a:ext cx="5910916" cy="4923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142999" y="609599"/>
            <a:ext cx="9875522" cy="135636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Solution- Glimpse into the quantified self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1231641" y="1552754"/>
            <a:ext cx="9784230" cy="4543247"/>
          </a:xfrm>
          <a:prstGeom prst="rect">
            <a:avLst/>
          </a:prstGeom>
        </p:spPr>
        <p:txBody>
          <a:bodyPr/>
          <a:lstStyle/>
          <a:p>
            <a:pPr marL="0" indent="45719">
              <a:buSzTx/>
              <a:buNone/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Quantify stress (Electrodermal Activity)</a:t>
            </a: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Measure ambient environmental parameters like (Temp,Humidity)</a:t>
            </a: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Correlation with motion data from IMU</a:t>
            </a:r>
          </a:p>
          <a:p>
            <a:pPr>
              <a:buClr>
                <a:srgbClr val="0D0D0D"/>
              </a:buClr>
              <a:defRPr sz="24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t>Non obtrusively find heart rate (Using PPG)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966179" y="312737"/>
            <a:ext cx="9875522" cy="135636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Solution - Aman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966180" y="1331166"/>
            <a:ext cx="10055912" cy="4642150"/>
          </a:xfrm>
          <a:prstGeom prst="rect">
            <a:avLst/>
          </a:prstGeom>
        </p:spPr>
        <p:txBody>
          <a:bodyPr/>
          <a:lstStyle>
            <a:lvl1pPr marL="0" indent="45719">
              <a:buSzTx/>
              <a:buNone/>
              <a:defRPr sz="2000">
                <a:solidFill>
                  <a:srgbClr val="000000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pPr/>
            <a:r>
              <a:t>A comfortable multiparameter monitoring sock</a:t>
            </a:r>
          </a:p>
        </p:txBody>
      </p:sp>
      <p:pic>
        <p:nvPicPr>
          <p:cNvPr id="13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233" y="1743860"/>
            <a:ext cx="9249170" cy="4581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1142999" y="609599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The electrodes</a:t>
            </a:r>
          </a:p>
        </p:txBody>
      </p:sp>
      <p:pic>
        <p:nvPicPr>
          <p:cNvPr id="134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962" y="1787013"/>
            <a:ext cx="3429001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jpeg"/>
          <p:cNvPicPr>
            <a:picLocks noChangeAspect="1"/>
          </p:cNvPicPr>
          <p:nvPr/>
        </p:nvPicPr>
        <p:blipFill>
          <a:blip r:embed="rId3">
            <a:extLst/>
          </a:blip>
          <a:srcRect l="0" t="0" r="22484" b="0"/>
          <a:stretch>
            <a:fillRect/>
          </a:stretch>
        </p:blipFill>
        <p:spPr>
          <a:xfrm>
            <a:off x="7008413" y="1558781"/>
            <a:ext cx="3779953" cy="365723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984701" y="5597011"/>
            <a:ext cx="317090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AgCl “sticky” electrodes</a:t>
            </a:r>
          </a:p>
        </p:txBody>
      </p:sp>
      <p:sp>
        <p:nvSpPr>
          <p:cNvPr id="137" name="Shape 137"/>
          <p:cNvSpPr/>
          <p:nvPr/>
        </p:nvSpPr>
        <p:spPr>
          <a:xfrm>
            <a:off x="7418209" y="5458512"/>
            <a:ext cx="397321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Custom Fabric electrodes</a:t>
            </a:r>
            <a:br/>
            <a:r>
              <a:t>(Used in Google’s project jacquard)</a:t>
            </a:r>
          </a:p>
        </p:txBody>
      </p:sp>
      <p:sp>
        <p:nvSpPr>
          <p:cNvPr id="138" name="Shape 138"/>
          <p:cNvSpPr/>
          <p:nvPr/>
        </p:nvSpPr>
        <p:spPr>
          <a:xfrm>
            <a:off x="5323937" y="2656603"/>
            <a:ext cx="2094272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vs</a:t>
            </a:r>
          </a:p>
        </p:txBody>
      </p:sp>
      <p:sp>
        <p:nvSpPr>
          <p:cNvPr id="139" name="Shape 139"/>
          <p:cNvSpPr/>
          <p:nvPr/>
        </p:nvSpPr>
        <p:spPr>
          <a:xfrm>
            <a:off x="718869" y="5216013"/>
            <a:ext cx="48365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pPr/>
            <a:r>
              <a:t>http://image.ec21.com/image/zxmedical/oimg_GC01949681_CA04260667/Disposable_ECG_Electrodes.jpg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142999" y="609599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EDA</a:t>
            </a:r>
          </a:p>
        </p:txBody>
      </p:sp>
      <p:sp>
        <p:nvSpPr>
          <p:cNvPr id="142" name="Shape 142"/>
          <p:cNvSpPr/>
          <p:nvPr/>
        </p:nvSpPr>
        <p:spPr>
          <a:xfrm>
            <a:off x="1069675" y="4912285"/>
            <a:ext cx="9948845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Our end goal is to get clinical quality electrodermal measurements using fabric electrodes.</a:t>
            </a:r>
            <a:br/>
            <a:r>
              <a:t>While there is no consensus on the site to measure EDA, We have chosen to measure in the arch of heel.</a:t>
            </a:r>
            <a:br/>
            <a:br/>
            <a:r>
              <a:t>For the prototype we have used a wheatstone bridge arrangement to measure conductivity.</a:t>
            </a:r>
            <a:br/>
            <a:br/>
          </a:p>
        </p:txBody>
      </p:sp>
      <p:sp>
        <p:nvSpPr>
          <p:cNvPr id="143" name="Shape 143"/>
          <p:cNvSpPr/>
          <p:nvPr/>
        </p:nvSpPr>
        <p:spPr>
          <a:xfrm>
            <a:off x="2422321" y="1287780"/>
            <a:ext cx="742397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Accurate Electrodermal Activity</a:t>
            </a:r>
          </a:p>
        </p:txBody>
      </p:sp>
      <p:pic>
        <p:nvPicPr>
          <p:cNvPr id="144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7848" y="1616015"/>
            <a:ext cx="8016817" cy="2987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142999" y="609599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Photoplethysmogram (PPG) </a:t>
            </a:r>
          </a:p>
        </p:txBody>
      </p:sp>
      <p:sp>
        <p:nvSpPr>
          <p:cNvPr id="147" name="Shape 147"/>
          <p:cNvSpPr/>
          <p:nvPr/>
        </p:nvSpPr>
        <p:spPr>
          <a:xfrm>
            <a:off x="4890415" y="1980731"/>
            <a:ext cx="742397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PPG in wrist</a:t>
            </a:r>
          </a:p>
        </p:txBody>
      </p:sp>
      <p:pic>
        <p:nvPicPr>
          <p:cNvPr id="148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4223" y="2364833"/>
            <a:ext cx="5518496" cy="199396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235200" y="4454773"/>
            <a:ext cx="483654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pPr/>
            <a:r>
              <a:t>Heart rate monitoring from wrist-type photoplethysmographic (PPG) signals during intensive physical exercise</a:t>
            </a:r>
          </a:p>
        </p:txBody>
      </p:sp>
      <p:sp>
        <p:nvSpPr>
          <p:cNvPr id="150" name="Shape 150"/>
          <p:cNvSpPr/>
          <p:nvPr/>
        </p:nvSpPr>
        <p:spPr>
          <a:xfrm>
            <a:off x="1143000" y="4730205"/>
            <a:ext cx="9948845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 aim to measure PPG of the toe by integrating it to the sock.</a:t>
            </a:r>
            <a:br/>
            <a:r>
              <a:t>Works by measuring absorption of 535nm light by blood.</a:t>
            </a:r>
            <a:br/>
            <a:br/>
            <a:r>
              <a:t>Future versions would also measure SPO2(Pulse Ox).  </a:t>
            </a:r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1142999" y="609599"/>
            <a:ext cx="9875522" cy="1356362"/>
          </a:xfrm>
          <a:prstGeom prst="rect">
            <a:avLst/>
          </a:prstGeom>
        </p:spPr>
        <p:txBody>
          <a:bodyPr/>
          <a:lstStyle/>
          <a:p>
            <a:pPr/>
            <a:r>
              <a:t>Humidity &amp; Temperature:</a:t>
            </a:r>
            <a:br/>
            <a:r>
              <a:rPr sz="2000"/>
              <a:t>Give context to measurement</a:t>
            </a:r>
          </a:p>
        </p:txBody>
      </p:sp>
      <p:sp>
        <p:nvSpPr>
          <p:cNvPr id="153" name="Shape 153"/>
          <p:cNvSpPr/>
          <p:nvPr/>
        </p:nvSpPr>
        <p:spPr>
          <a:xfrm>
            <a:off x="1069674" y="5450992"/>
            <a:ext cx="994884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HTU21 I2C humidity sensor is used to measure temp &amp; humidity.</a:t>
            </a:r>
            <a:br/>
            <a:r>
              <a:t>Measurement is done to give context to the EDA &amp; HR measurements. </a:t>
            </a:r>
          </a:p>
        </p:txBody>
      </p:sp>
      <p:pic>
        <p:nvPicPr>
          <p:cNvPr id="154" name="image7.png" descr="dashboar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419" y="1726780"/>
            <a:ext cx="9944101" cy="346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DF5327"/>
      </a:lt1>
      <a:dk2>
        <a:srgbClr val="A7A7A7"/>
      </a:dk2>
      <a:lt2>
        <a:srgbClr val="535353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Basis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Basis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