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62" r:id="rId8"/>
    <p:sldId id="270" r:id="rId9"/>
    <p:sldId id="273" r:id="rId10"/>
    <p:sldId id="272" r:id="rId11"/>
    <p:sldId id="27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78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652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030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2758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055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703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8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3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4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22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0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7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1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0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118F-5A4E-4BD9-B868-9D20F7647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Soil Moisture Sensor</a:t>
            </a:r>
            <a:br>
              <a:rPr lang="en-US" dirty="0"/>
            </a:br>
            <a:r>
              <a:rPr lang="en-US" dirty="0"/>
              <a:t>Project Two</a:t>
            </a:r>
            <a:br>
              <a:rPr lang="en-US" dirty="0"/>
            </a:br>
            <a:r>
              <a:rPr lang="en-US" dirty="0"/>
              <a:t>Presentation Two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09404-6D97-4695-A66F-EC091CFAF9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Colin McAllister &amp; </a:t>
            </a:r>
            <a:r>
              <a:rPr lang="en-US" dirty="0" err="1"/>
              <a:t>Daeyoo</a:t>
            </a:r>
            <a:r>
              <a:rPr lang="en-US" dirty="0"/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122665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28E0-1E70-42E6-A0FE-88CD5EAF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 board layout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12EAB-B0D2-4655-BE0A-59780E1B8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51896"/>
            <a:ext cx="4370760" cy="4753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43847-6507-4D2C-A413-ADFD7CAE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1651896"/>
            <a:ext cx="4365205" cy="4753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57ACB-A30A-443F-8A9C-AE558D207D31}"/>
              </a:ext>
            </a:extLst>
          </p:cNvPr>
          <p:cNvSpPr txBox="1"/>
          <p:nvPr/>
        </p:nvSpPr>
        <p:spPr>
          <a:xfrm>
            <a:off x="10767749" y="6211669"/>
            <a:ext cx="142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Board size:</a:t>
            </a:r>
          </a:p>
          <a:p>
            <a:r>
              <a:rPr lang="en-US" dirty="0"/>
              <a:t>0.8” x 0.87”</a:t>
            </a:r>
          </a:p>
        </p:txBody>
      </p:sp>
    </p:spTree>
    <p:extLst>
      <p:ext uri="{BB962C8B-B14F-4D97-AF65-F5344CB8AC3E}">
        <p14:creationId xmlns:p14="http://schemas.microsoft.com/office/powerpoint/2010/main" val="327383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EB92-9543-484A-BC48-8D203D81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F3566-4A28-4E9D-BE75-E581BCA8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written in C and compiled with </a:t>
            </a:r>
            <a:r>
              <a:rPr lang="en-US" dirty="0" err="1"/>
              <a:t>Espressif’s</a:t>
            </a:r>
            <a:r>
              <a:rPr lang="en-US" dirty="0"/>
              <a:t> ESP-IDF SDK</a:t>
            </a:r>
          </a:p>
          <a:p>
            <a:r>
              <a:rPr lang="en-US" dirty="0"/>
              <a:t>Structure: one main file plus two libraries</a:t>
            </a:r>
          </a:p>
          <a:p>
            <a:pPr lvl="1"/>
            <a:r>
              <a:rPr lang="en-US" dirty="0"/>
              <a:t>Main file</a:t>
            </a:r>
          </a:p>
          <a:p>
            <a:pPr lvl="2"/>
            <a:r>
              <a:rPr lang="en-US" dirty="0"/>
              <a:t>Measures soil, establishes wireless connection, and uploads to static IP over TLS/SSL</a:t>
            </a:r>
          </a:p>
          <a:p>
            <a:pPr lvl="1"/>
            <a:r>
              <a:rPr lang="en-US" dirty="0"/>
              <a:t>Nonvolatile memory helper library</a:t>
            </a:r>
          </a:p>
          <a:p>
            <a:pPr lvl="2"/>
            <a:r>
              <a:rPr lang="en-US" dirty="0"/>
              <a:t>Stores and retrieves variables saved in nonvolatile memory</a:t>
            </a:r>
          </a:p>
          <a:p>
            <a:pPr lvl="1"/>
            <a:r>
              <a:rPr lang="en-US" dirty="0"/>
              <a:t>RTC helper library</a:t>
            </a:r>
          </a:p>
          <a:p>
            <a:pPr lvl="2"/>
            <a:r>
              <a:rPr lang="en-US" dirty="0"/>
              <a:t>Configures and reads/writes to RTC over I2C</a:t>
            </a:r>
          </a:p>
          <a:p>
            <a:r>
              <a:rPr lang="en-US" dirty="0"/>
              <a:t>Code available on Github</a:t>
            </a:r>
          </a:p>
          <a:p>
            <a:pPr lvl="1"/>
            <a:r>
              <a:rPr lang="en-US" dirty="0"/>
              <a:t>https://github.com/colin-pm/soil_moisture_meter</a:t>
            </a:r>
          </a:p>
        </p:txBody>
      </p:sp>
    </p:spTree>
    <p:extLst>
      <p:ext uri="{BB962C8B-B14F-4D97-AF65-F5344CB8AC3E}">
        <p14:creationId xmlns:p14="http://schemas.microsoft.com/office/powerpoint/2010/main" val="190778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5C0476-C83E-4BDE-98E8-E60BA7CF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9233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41C-4975-4AC6-811A-E2886866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559B4-E9AF-4073-8365-08B77FB20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wireless soil moisture probe</a:t>
            </a:r>
          </a:p>
          <a:p>
            <a:r>
              <a:rPr lang="en-US" dirty="0"/>
              <a:t>Controlled by esp32 microcontroller</a:t>
            </a:r>
          </a:p>
          <a:p>
            <a:r>
              <a:rPr lang="en-US" dirty="0"/>
              <a:t>Powered by single-cell lithium ion battery and solar panel</a:t>
            </a:r>
          </a:p>
          <a:p>
            <a:r>
              <a:rPr lang="en-US" dirty="0"/>
              <a:t>External temperature compensated RTC manages ESP32’s sleep mode and ensures consistent measurements</a:t>
            </a:r>
          </a:p>
          <a:p>
            <a:r>
              <a:rPr lang="en-US" dirty="0"/>
              <a:t>Obtains soil moisture by measuring dielectric permittivity of soil with capacitive probe</a:t>
            </a:r>
          </a:p>
        </p:txBody>
      </p:sp>
    </p:spTree>
    <p:extLst>
      <p:ext uri="{BB962C8B-B14F-4D97-AF65-F5344CB8AC3E}">
        <p14:creationId xmlns:p14="http://schemas.microsoft.com/office/powerpoint/2010/main" val="187564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1B683BD-44B7-456D-B9A8-8327CBF0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Schematic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9E345E5-F959-4DA8-BA40-9D081C00C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3129279"/>
            <a:ext cx="3401063" cy="3378261"/>
          </a:xfrm>
        </p:spPr>
        <p:txBody>
          <a:bodyPr>
            <a:normAutofit/>
          </a:bodyPr>
          <a:lstStyle/>
          <a:p>
            <a:r>
              <a:rPr lang="en-US" dirty="0"/>
              <a:t>Three core elements to circuit</a:t>
            </a:r>
          </a:p>
          <a:p>
            <a:r>
              <a:rPr lang="en-US" dirty="0"/>
              <a:t>	ESP32</a:t>
            </a:r>
          </a:p>
          <a:p>
            <a:r>
              <a:rPr lang="en-US" dirty="0"/>
              <a:t>	Power management</a:t>
            </a:r>
          </a:p>
          <a:p>
            <a:r>
              <a:rPr lang="en-US" dirty="0"/>
              <a:t>	Real-time clock</a:t>
            </a:r>
          </a:p>
          <a:p>
            <a:r>
              <a:rPr lang="en-US" dirty="0"/>
              <a:t>Connectors</a:t>
            </a:r>
          </a:p>
          <a:p>
            <a:r>
              <a:rPr lang="en-US" dirty="0"/>
              <a:t>	Programmer board</a:t>
            </a:r>
          </a:p>
          <a:p>
            <a:r>
              <a:rPr lang="en-US" dirty="0"/>
              <a:t>	Solar cell</a:t>
            </a:r>
          </a:p>
          <a:p>
            <a:r>
              <a:rPr lang="en-US" dirty="0"/>
              <a:t>	Battery</a:t>
            </a:r>
          </a:p>
          <a:p>
            <a:r>
              <a:rPr lang="en-US" dirty="0"/>
              <a:t>	Battery thermistor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612413-D8C0-41F9-BE9E-A37A11B0B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139" y="1417260"/>
            <a:ext cx="7758895" cy="5090281"/>
          </a:xfrm>
        </p:spPr>
      </p:pic>
    </p:spTree>
    <p:extLst>
      <p:ext uri="{BB962C8B-B14F-4D97-AF65-F5344CB8AC3E}">
        <p14:creationId xmlns:p14="http://schemas.microsoft.com/office/powerpoint/2010/main" val="421138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114B-2222-4276-AA26-83027BD4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486747"/>
            <a:ext cx="3401064" cy="1447800"/>
          </a:xfrm>
        </p:spPr>
        <p:txBody>
          <a:bodyPr/>
          <a:lstStyle/>
          <a:p>
            <a:r>
              <a:rPr lang="en-US" dirty="0"/>
              <a:t>Power management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E8FB6A-1CA5-463B-B604-EBAFEB011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4143" y="2892490"/>
            <a:ext cx="7217948" cy="31493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6B4C5-F757-4303-B59C-DDA825075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2053782"/>
            <a:ext cx="3401063" cy="4317471"/>
          </a:xfrm>
        </p:spPr>
        <p:txBody>
          <a:bodyPr/>
          <a:lstStyle/>
          <a:p>
            <a:r>
              <a:rPr lang="en-US" dirty="0"/>
              <a:t>MCP73871</a:t>
            </a:r>
          </a:p>
          <a:p>
            <a:r>
              <a:rPr lang="en-US" dirty="0"/>
              <a:t>	Manages single cell lithium 	battery</a:t>
            </a:r>
          </a:p>
          <a:p>
            <a:r>
              <a:rPr lang="en-US" dirty="0"/>
              <a:t>	Temperature dependent 	charging using 10k</a:t>
            </a:r>
            <a:r>
              <a:rPr lang="el-GR" dirty="0"/>
              <a:t>Ω</a:t>
            </a:r>
            <a:r>
              <a:rPr lang="en-US" dirty="0"/>
              <a:t> thermistor</a:t>
            </a:r>
          </a:p>
          <a:p>
            <a:r>
              <a:rPr lang="en-US" dirty="0"/>
              <a:t>	Prioritizes load over battery 	when input voltage is applied</a:t>
            </a:r>
          </a:p>
          <a:p>
            <a:r>
              <a:rPr lang="en-US" dirty="0"/>
              <a:t>LM3724</a:t>
            </a:r>
          </a:p>
          <a:p>
            <a:r>
              <a:rPr lang="en-US" dirty="0"/>
              <a:t>	Open drain output pin disables 	ESP32 when lithium cell drops 	below 2.5v</a:t>
            </a:r>
          </a:p>
          <a:p>
            <a:r>
              <a:rPr lang="en-US" dirty="0"/>
              <a:t>TPS63021</a:t>
            </a:r>
          </a:p>
          <a:p>
            <a:r>
              <a:rPr lang="en-US" dirty="0"/>
              <a:t>	Buck-boost converter to 	regulate battery output to      	3.3 volts</a:t>
            </a:r>
          </a:p>
        </p:txBody>
      </p:sp>
    </p:spTree>
    <p:extLst>
      <p:ext uri="{BB962C8B-B14F-4D97-AF65-F5344CB8AC3E}">
        <p14:creationId xmlns:p14="http://schemas.microsoft.com/office/powerpoint/2010/main" val="17710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6423-6E75-42E4-8269-66579F4A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681682"/>
            <a:ext cx="3401064" cy="1447800"/>
          </a:xfrm>
        </p:spPr>
        <p:txBody>
          <a:bodyPr/>
          <a:lstStyle/>
          <a:p>
            <a:r>
              <a:rPr lang="en-US" dirty="0"/>
              <a:t>Programmer board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5284BF-1D52-4528-809B-F09E1317E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1735161"/>
            <a:ext cx="5195888" cy="39972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6A688-49AC-4E00-A3A1-00845FDC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2388974"/>
            <a:ext cx="3401063" cy="37873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Wanted a detachable way to program the soil probe</a:t>
            </a:r>
          </a:p>
          <a:p>
            <a:r>
              <a:rPr lang="en-US" dirty="0"/>
              <a:t>Small board converts USB to Serial</a:t>
            </a:r>
          </a:p>
          <a:p>
            <a:r>
              <a:rPr lang="en-US" dirty="0"/>
              <a:t>Uses CP2102N USB Bridge</a:t>
            </a:r>
          </a:p>
          <a:p>
            <a:r>
              <a:rPr lang="en-US" dirty="0"/>
              <a:t>Common design used with most ESP32 breakout boards</a:t>
            </a:r>
          </a:p>
          <a:p>
            <a:r>
              <a:rPr lang="en-US" dirty="0"/>
              <a:t>Features two BJT transistors that toggle EN and IO0 pins on ESP32 to trigger device to enter bootloader mode</a:t>
            </a:r>
          </a:p>
          <a:p>
            <a:r>
              <a:rPr lang="en-US" dirty="0"/>
              <a:t>CP2102N independently powered by own 5 volt to 3.3 volt fixed linear regulator</a:t>
            </a:r>
          </a:p>
          <a:p>
            <a:r>
              <a:rPr lang="en-US" dirty="0"/>
              <a:t>Interfaces with soil probe using 8-pin header</a:t>
            </a:r>
          </a:p>
        </p:txBody>
      </p:sp>
    </p:spTree>
    <p:extLst>
      <p:ext uri="{BB962C8B-B14F-4D97-AF65-F5344CB8AC3E}">
        <p14:creationId xmlns:p14="http://schemas.microsoft.com/office/powerpoint/2010/main" val="79577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4A350-FD09-464B-AFA9-CFAABDB7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212124"/>
            <a:ext cx="3401064" cy="1447800"/>
          </a:xfrm>
        </p:spPr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CB93C-B418-48D8-A5D8-5AA59F77C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820562"/>
            <a:ext cx="3401063" cy="4204317"/>
          </a:xfrm>
        </p:spPr>
        <p:txBody>
          <a:bodyPr>
            <a:normAutofit/>
          </a:bodyPr>
          <a:lstStyle/>
          <a:p>
            <a:r>
              <a:rPr lang="en-US" dirty="0"/>
              <a:t>Tested integrating the RTC with the ESP32</a:t>
            </a:r>
          </a:p>
          <a:p>
            <a:r>
              <a:rPr lang="en-US" dirty="0"/>
              <a:t>	Communicates over I2C bus</a:t>
            </a:r>
          </a:p>
          <a:p>
            <a:r>
              <a:rPr lang="en-US" dirty="0"/>
              <a:t>	Programming current time</a:t>
            </a:r>
          </a:p>
          <a:p>
            <a:r>
              <a:rPr lang="en-US" dirty="0"/>
              <a:t>	Setting alarm interrupt and 	using alarm to wake from deep 	sleep</a:t>
            </a:r>
          </a:p>
          <a:p>
            <a:r>
              <a:rPr lang="en-US" dirty="0"/>
              <a:t>Tested capacitive touch pin with measuring soil moisture</a:t>
            </a:r>
          </a:p>
          <a:p>
            <a:r>
              <a:rPr lang="en-US" dirty="0"/>
              <a:t>	Saw slight change in capacitor 	sensor’s output voltage when 	placed in different soil moistures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843B8-53FE-417C-A1B4-945BDD7B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986" y="3429000"/>
            <a:ext cx="3970789" cy="2976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539673-4A6C-427C-A715-7631756B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91" y="295110"/>
            <a:ext cx="3970789" cy="297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0061B0-FD36-4F47-AD96-6201FED6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27153-4137-4140-A799-7B71A6C01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Consumption at 3.3 volts</a:t>
            </a:r>
          </a:p>
          <a:p>
            <a:pPr marL="457200" lvl="1" indent="0">
              <a:buNone/>
            </a:pPr>
            <a:r>
              <a:rPr lang="en-US" dirty="0"/>
              <a:t>In deep sleep: 2.436 mA</a:t>
            </a:r>
          </a:p>
          <a:p>
            <a:pPr marL="457200" lvl="1" indent="0">
              <a:buNone/>
            </a:pPr>
            <a:r>
              <a:rPr lang="en-US" dirty="0"/>
              <a:t>Active: 43.3 mA</a:t>
            </a:r>
          </a:p>
          <a:p>
            <a:pPr marL="0" indent="0">
              <a:buNone/>
            </a:pPr>
            <a:r>
              <a:rPr lang="en-US" dirty="0"/>
              <a:t>Assuming 1 measurement per hour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FB3376-F31B-4A46-ADC7-7EB0826C0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17021"/>
              </p:ext>
            </p:extLst>
          </p:nvPr>
        </p:nvGraphicFramePr>
        <p:xfrm>
          <a:off x="6221500" y="1351280"/>
          <a:ext cx="4867188" cy="5111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594">
                  <a:extLst>
                    <a:ext uri="{9D8B030D-6E8A-4147-A177-3AD203B41FA5}">
                      <a16:colId xmlns:a16="http://schemas.microsoft.com/office/drawing/2014/main" val="2454843937"/>
                    </a:ext>
                  </a:extLst>
                </a:gridCol>
                <a:gridCol w="2433594">
                  <a:extLst>
                    <a:ext uri="{9D8B030D-6E8A-4147-A177-3AD203B41FA5}">
                      <a16:colId xmlns:a16="http://schemas.microsoft.com/office/drawing/2014/main" val="132891000"/>
                    </a:ext>
                  </a:extLst>
                </a:gridCol>
              </a:tblGrid>
              <a:tr h="1462183">
                <a:tc>
                  <a:txBody>
                    <a:bodyPr/>
                    <a:lstStyle/>
                    <a:p>
                      <a:r>
                        <a:rPr lang="en-US" sz="2200" dirty="0"/>
                        <a:t>Time to conduct and transmit measurement (seconds)</a:t>
                      </a:r>
                    </a:p>
                  </a:txBody>
                  <a:tcPr marL="112476" marR="112476" marT="56238" marB="5623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Estimated daily current consumption (</a:t>
                      </a:r>
                      <a:r>
                        <a:rPr lang="en-US" sz="2200" dirty="0" err="1"/>
                        <a:t>mAh</a:t>
                      </a:r>
                      <a:r>
                        <a:rPr lang="en-US" sz="2200" dirty="0"/>
                        <a:t>)</a:t>
                      </a:r>
                    </a:p>
                  </a:txBody>
                  <a:tcPr marL="112476" marR="112476" marT="56238" marB="56238"/>
                </a:tc>
                <a:extLst>
                  <a:ext uri="{0D108BD9-81ED-4DB2-BD59-A6C34878D82A}">
                    <a16:rowId xmlns:a16="http://schemas.microsoft.com/office/drawing/2014/main" val="1431643855"/>
                  </a:ext>
                </a:extLst>
              </a:tr>
              <a:tr h="456151"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</a:p>
                  </a:txBody>
                  <a:tcPr marL="112476" marR="112476" marT="56238" marB="5623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58.74</a:t>
                      </a:r>
                    </a:p>
                  </a:txBody>
                  <a:tcPr marL="112476" marR="112476" marT="56238" marB="56238"/>
                </a:tc>
                <a:extLst>
                  <a:ext uri="{0D108BD9-81ED-4DB2-BD59-A6C34878D82A}">
                    <a16:rowId xmlns:a16="http://schemas.microsoft.com/office/drawing/2014/main" val="206934539"/>
                  </a:ext>
                </a:extLst>
              </a:tr>
              <a:tr h="456151">
                <a:tc>
                  <a:txBody>
                    <a:bodyPr/>
                    <a:lstStyle/>
                    <a:p>
                      <a:r>
                        <a:rPr lang="en-US" sz="2200" dirty="0"/>
                        <a:t>5</a:t>
                      </a:r>
                    </a:p>
                  </a:txBody>
                  <a:tcPr marL="112476" marR="112476" marT="56238" marB="5623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59.83</a:t>
                      </a:r>
                    </a:p>
                  </a:txBody>
                  <a:tcPr marL="112476" marR="112476" marT="56238" marB="56238"/>
                </a:tc>
                <a:extLst>
                  <a:ext uri="{0D108BD9-81ED-4DB2-BD59-A6C34878D82A}">
                    <a16:rowId xmlns:a16="http://schemas.microsoft.com/office/drawing/2014/main" val="635287879"/>
                  </a:ext>
                </a:extLst>
              </a:tr>
              <a:tr h="456151">
                <a:tc>
                  <a:txBody>
                    <a:bodyPr/>
                    <a:lstStyle/>
                    <a:p>
                      <a:r>
                        <a:rPr lang="en-US" sz="2200" dirty="0"/>
                        <a:t>10</a:t>
                      </a:r>
                    </a:p>
                  </a:txBody>
                  <a:tcPr marL="112476" marR="112476" marT="56238" marB="5623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61.19</a:t>
                      </a:r>
                    </a:p>
                  </a:txBody>
                  <a:tcPr marL="112476" marR="112476" marT="56238" marB="56238"/>
                </a:tc>
                <a:extLst>
                  <a:ext uri="{0D108BD9-81ED-4DB2-BD59-A6C34878D82A}">
                    <a16:rowId xmlns:a16="http://schemas.microsoft.com/office/drawing/2014/main" val="2206298964"/>
                  </a:ext>
                </a:extLst>
              </a:tr>
              <a:tr h="456151">
                <a:tc>
                  <a:txBody>
                    <a:bodyPr/>
                    <a:lstStyle/>
                    <a:p>
                      <a:r>
                        <a:rPr lang="en-US" sz="2200" dirty="0"/>
                        <a:t>15</a:t>
                      </a:r>
                    </a:p>
                  </a:txBody>
                  <a:tcPr marL="112476" marR="112476" marT="56238" marB="5623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62.55</a:t>
                      </a:r>
                    </a:p>
                  </a:txBody>
                  <a:tcPr marL="112476" marR="112476" marT="56238" marB="56238"/>
                </a:tc>
                <a:extLst>
                  <a:ext uri="{0D108BD9-81ED-4DB2-BD59-A6C34878D82A}">
                    <a16:rowId xmlns:a16="http://schemas.microsoft.com/office/drawing/2014/main" val="2776295007"/>
                  </a:ext>
                </a:extLst>
              </a:tr>
              <a:tr h="456151">
                <a:tc>
                  <a:txBody>
                    <a:bodyPr/>
                    <a:lstStyle/>
                    <a:p>
                      <a:r>
                        <a:rPr lang="en-US" sz="2200" dirty="0"/>
                        <a:t>30</a:t>
                      </a:r>
                    </a:p>
                  </a:txBody>
                  <a:tcPr marL="112476" marR="112476" marT="56238" marB="5623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66.64</a:t>
                      </a:r>
                    </a:p>
                  </a:txBody>
                  <a:tcPr marL="112476" marR="112476" marT="56238" marB="56238"/>
                </a:tc>
                <a:extLst>
                  <a:ext uri="{0D108BD9-81ED-4DB2-BD59-A6C34878D82A}">
                    <a16:rowId xmlns:a16="http://schemas.microsoft.com/office/drawing/2014/main" val="1614389265"/>
                  </a:ext>
                </a:extLst>
              </a:tr>
              <a:tr h="456151">
                <a:tc>
                  <a:txBody>
                    <a:bodyPr/>
                    <a:lstStyle/>
                    <a:p>
                      <a:r>
                        <a:rPr lang="en-US" sz="2200" dirty="0"/>
                        <a:t>45</a:t>
                      </a:r>
                    </a:p>
                  </a:txBody>
                  <a:tcPr marL="112476" marR="112476" marT="56238" marB="5623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70.72</a:t>
                      </a:r>
                    </a:p>
                  </a:txBody>
                  <a:tcPr marL="112476" marR="112476" marT="56238" marB="56238"/>
                </a:tc>
                <a:extLst>
                  <a:ext uri="{0D108BD9-81ED-4DB2-BD59-A6C34878D82A}">
                    <a16:rowId xmlns:a16="http://schemas.microsoft.com/office/drawing/2014/main" val="2442774535"/>
                  </a:ext>
                </a:extLst>
              </a:tr>
              <a:tr h="456151">
                <a:tc>
                  <a:txBody>
                    <a:bodyPr/>
                    <a:lstStyle/>
                    <a:p>
                      <a:r>
                        <a:rPr lang="en-US" sz="2200" dirty="0"/>
                        <a:t>60</a:t>
                      </a:r>
                    </a:p>
                  </a:txBody>
                  <a:tcPr marL="112476" marR="112476" marT="56238" marB="5623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74.81</a:t>
                      </a:r>
                    </a:p>
                  </a:txBody>
                  <a:tcPr marL="112476" marR="112476" marT="56238" marB="56238"/>
                </a:tc>
                <a:extLst>
                  <a:ext uri="{0D108BD9-81ED-4DB2-BD59-A6C34878D82A}">
                    <a16:rowId xmlns:a16="http://schemas.microsoft.com/office/drawing/2014/main" val="2162008208"/>
                  </a:ext>
                </a:extLst>
              </a:tr>
              <a:tr h="456151">
                <a:tc>
                  <a:txBody>
                    <a:bodyPr/>
                    <a:lstStyle/>
                    <a:p>
                      <a:r>
                        <a:rPr lang="en-US" sz="2200" dirty="0"/>
                        <a:t>120</a:t>
                      </a:r>
                    </a:p>
                  </a:txBody>
                  <a:tcPr marL="112476" marR="112476" marT="56238" marB="56238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91.16</a:t>
                      </a:r>
                    </a:p>
                  </a:txBody>
                  <a:tcPr marL="112476" marR="112476" marT="56238" marB="56238"/>
                </a:tc>
                <a:extLst>
                  <a:ext uri="{0D108BD9-81ED-4DB2-BD59-A6C34878D82A}">
                    <a16:rowId xmlns:a16="http://schemas.microsoft.com/office/drawing/2014/main" val="404905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40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8C63-1CD5-458D-ADD7-58E2D23B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81A0D-78B4-4EEA-82E0-004E28DE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691110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Want to select a battery that will last about a week without solar power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1E4291-0A17-4D9D-B560-D0B237670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32616"/>
              </p:ext>
            </p:extLst>
          </p:nvPr>
        </p:nvGraphicFramePr>
        <p:xfrm>
          <a:off x="1284472" y="3594671"/>
          <a:ext cx="81279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0507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789989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63300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Battery Size (</a:t>
                      </a:r>
                      <a:r>
                        <a:rPr lang="en-US" dirty="0" err="1"/>
                        <a:t>mAh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Lifetime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Lifetime</a:t>
                      </a:r>
                    </a:p>
                    <a:p>
                      <a:pPr algn="ctr"/>
                      <a:r>
                        <a:rPr lang="en-US" dirty="0"/>
                        <a:t>(days)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6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15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99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19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0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3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7192-28DB-4613-9394-59253467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Moisture sensor board layout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78B2D-9D57-47FA-9B79-31724AC5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75876"/>
            <a:ext cx="2000561" cy="522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98F37-EC28-47E1-A9A7-2FD43EF28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42" y="1175876"/>
            <a:ext cx="4487663" cy="4953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AADEA-1E8C-4457-B299-6DA86367A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475" y="1152983"/>
            <a:ext cx="4121217" cy="4963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96602C-0AC1-4FF9-82B3-EBBA37E5F423}"/>
              </a:ext>
            </a:extLst>
          </p:cNvPr>
          <p:cNvSpPr txBox="1"/>
          <p:nvPr/>
        </p:nvSpPr>
        <p:spPr>
          <a:xfrm>
            <a:off x="10832757" y="6211669"/>
            <a:ext cx="135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Board size:</a:t>
            </a:r>
          </a:p>
          <a:p>
            <a:r>
              <a:rPr lang="en-US" dirty="0"/>
              <a:t>1.4” x 3.7”</a:t>
            </a:r>
          </a:p>
        </p:txBody>
      </p:sp>
    </p:spTree>
    <p:extLst>
      <p:ext uri="{BB962C8B-B14F-4D97-AF65-F5344CB8AC3E}">
        <p14:creationId xmlns:p14="http://schemas.microsoft.com/office/powerpoint/2010/main" val="608454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</TotalTime>
  <Words>341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Soil Moisture Sensor Project Two Presentation Two</vt:lpstr>
      <vt:lpstr>Project Review</vt:lpstr>
      <vt:lpstr>Probe Schematic</vt:lpstr>
      <vt:lpstr>Power management</vt:lpstr>
      <vt:lpstr>Programmer board</vt:lpstr>
      <vt:lpstr>Prototyping</vt:lpstr>
      <vt:lpstr>Power testing</vt:lpstr>
      <vt:lpstr>Battery selection</vt:lpstr>
      <vt:lpstr>Moisture sensor board layout</vt:lpstr>
      <vt:lpstr>Programmer board layout</vt:lpstr>
      <vt:lpstr>Software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Moisture Sensor Project One Presentation Two</dc:title>
  <dc:creator>Colin McAllister</dc:creator>
  <cp:lastModifiedBy>Colin McAllister</cp:lastModifiedBy>
  <cp:revision>20</cp:revision>
  <dcterms:created xsi:type="dcterms:W3CDTF">2018-10-16T19:29:38Z</dcterms:created>
  <dcterms:modified xsi:type="dcterms:W3CDTF">2018-11-16T02:23:03Z</dcterms:modified>
</cp:coreProperties>
</file>