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8"/>
  </p:handoutMasterIdLst>
  <p:sldIdLst>
    <p:sldId id="258" r:id="rId3"/>
    <p:sldId id="257" r:id="rId4"/>
    <p:sldId id="261" r:id="rId5"/>
    <p:sldId id="262" r:id="rId6"/>
    <p:sldId id="266" r:id="rId8"/>
    <p:sldId id="267" r:id="rId9"/>
    <p:sldId id="265" r:id="rId10"/>
    <p:sldId id="263" r:id="rId11"/>
    <p:sldId id="268" r:id="rId12"/>
    <p:sldId id="264" r:id="rId13"/>
    <p:sldId id="259" r:id="rId14"/>
    <p:sldId id="260" r:id="rId15"/>
    <p:sldId id="270" r:id="rId16"/>
    <p:sldId id="256" r:id="rId17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191"/>
        <p:guide pos="3017"/>
        <p:guide pos="60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sym typeface="+mn-ea"/>
              </a:rPr>
              <a:t>Linksys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used Linux in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 their WRT54G series of routers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.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Under the terms of t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he GPL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, Linksys was required to make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its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source code available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.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image from https://labs.mwrinfosecurity.com/blog/alexa-are-you-listening/</a:t>
            </a:r>
            <a:endParaRPr lang="en-US" altLang="zh-CN"/>
          </a:p>
          <a:p>
            <a:r>
              <a:rPr lang="en-US" altLang="zh-CN"/>
              <a:t>https://github.com/echohacking/wiki/wiki/Echo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5"/>
            <a:ext cx="78867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5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ctr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5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0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3" y="1482090"/>
            <a:ext cx="3915728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0"/>
            <a:ext cx="391668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1" y="1482090"/>
            <a:ext cx="3822859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1" y="2368550"/>
            <a:ext cx="3822859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457200"/>
            <a:ext cx="3294221" cy="1055370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694180"/>
            <a:ext cx="3295174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1" y="1694180"/>
            <a:ext cx="3210401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5240" y="-27940"/>
            <a:ext cx="9170670" cy="69030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0190318_14365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3970" y="-57785"/>
            <a:ext cx="9281160" cy="69621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8890" y="-58420"/>
            <a:ext cx="9276080" cy="696214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8890" y="1122680"/>
            <a:ext cx="9114790" cy="238760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5400" dirty="0"/>
              <a:t>Smart Speaker from Scratch </a:t>
            </a:r>
            <a:endParaRPr lang="en-US" altLang="zh-CN" sz="54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6385" y="3264535"/>
            <a:ext cx="8409940" cy="16554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To make an open source smart speaker for daily use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51207" name="Rectangle 7"/>
          <p:cNvSpPr>
            <a:spLocks noGrp="1"/>
          </p:cNvSpPr>
          <p:nvPr/>
        </p:nvSpPr>
        <p:spPr>
          <a:xfrm>
            <a:off x="6255385" y="5153660"/>
            <a:ext cx="1509395" cy="39687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111125" lvl="0" indent="-111125" algn="ctr">
              <a:buNone/>
              <a:defRPr kern="1200"/>
            </a:lvl1pPr>
            <a:lvl2pPr marL="412750" lvl="1" indent="-412750" algn="ctr">
              <a:buNone/>
              <a:defRPr kern="1200"/>
            </a:lvl2pPr>
            <a:lvl3pPr marL="704850" lvl="2" indent="-704850" algn="ctr">
              <a:buNone/>
              <a:defRPr kern="1200"/>
            </a:lvl3pPr>
            <a:lvl4pPr marL="979805" lvl="3" indent="-979805" algn="ctr">
              <a:buNone/>
              <a:defRPr kern="1200"/>
            </a:lvl4pPr>
            <a:lvl5pPr marL="1208405" lvl="4" indent="-1208405" algn="ctr">
              <a:buNone/>
              <a:defRPr kern="1200"/>
            </a:lvl5pPr>
          </a:lstStyle>
          <a:p>
            <a:pPr lvl="0" algn="ctr" eaLnBrk="1" hangingPunct="1">
              <a:lnSpc>
                <a:spcPct val="100000"/>
              </a:lnSpc>
            </a:pPr>
            <a:r>
              <a:rPr lang="en-US" altLang="zh-CN" sz="2000">
                <a:solidFill>
                  <a:schemeClr val="bg1"/>
                </a:solidFill>
                <a:uFillTx/>
              </a:rPr>
              <a:t>Yihui Xiong</a:t>
            </a:r>
            <a:endParaRPr lang="en-US" altLang="zh-CN" sz="2000">
              <a:solidFill>
                <a:schemeClr val="bg1"/>
              </a:solidFill>
              <a:uFillTx/>
            </a:endParaRPr>
          </a:p>
        </p:txBody>
      </p:sp>
      <p:pic>
        <p:nvPicPr>
          <p:cNvPr id="2" name="图片 1" descr="logo-tranpar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919980"/>
            <a:ext cx="580390" cy="5803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Content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11960"/>
            <a:ext cx="7886700" cy="3465830"/>
          </a:xfrm>
        </p:spPr>
        <p:txBody>
          <a:bodyPr/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>
                <a:sym typeface="+mn-ea"/>
              </a:rPr>
              <a:t>  Why an open source smart speaker</a:t>
            </a:r>
            <a:endParaRPr lang="en-US" altLang="zh-CN" sz="3600">
              <a:sym typeface="+mn-ea"/>
            </a:endParaRPr>
          </a:p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/>
              <a:t>  What to do</a:t>
            </a:r>
            <a:endParaRPr lang="en-US" altLang="zh-CN" sz="3600"/>
          </a:p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/>
              <a:t>  How to</a:t>
            </a:r>
            <a:endParaRPr lang="en-US" altLang="zh-CN" sz="3600"/>
          </a:p>
        </p:txBody>
      </p:sp>
      <p:sp>
        <p:nvSpPr>
          <p:cNvPr id="4" name="矩形 3"/>
          <p:cNvSpPr/>
          <p:nvPr/>
        </p:nvSpPr>
        <p:spPr>
          <a:xfrm>
            <a:off x="257810" y="1499870"/>
            <a:ext cx="8724265" cy="2209165"/>
          </a:xfrm>
          <a:prstGeom prst="rect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100000">
                <a:schemeClr val="accent6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Prototype #1</a:t>
            </a:r>
            <a:endParaRPr lang="en-US" altLang="zh-CN"/>
          </a:p>
        </p:txBody>
      </p:sp>
      <p:sp>
        <p:nvSpPr>
          <p:cNvPr id="12" name="左大括号 11"/>
          <p:cNvSpPr/>
          <p:nvPr/>
        </p:nvSpPr>
        <p:spPr>
          <a:xfrm rot="16200000">
            <a:off x="4643120" y="916305"/>
            <a:ext cx="264795" cy="6002020"/>
          </a:xfrm>
          <a:prstGeom prst="leftBrace">
            <a:avLst>
              <a:gd name="adj1" fmla="val 67021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48025" y="1882140"/>
            <a:ext cx="611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+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4115" y="1882140"/>
            <a:ext cx="611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+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945" y="324485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</a:rPr>
              <a:t>ReSpeaker 4 Mic Linear Array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99865" y="3244850"/>
            <a:ext cx="238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</a:rPr>
              <a:t>Raspberry Pi 3B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6200" y="3244850"/>
            <a:ext cx="238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</a:rPr>
              <a:t>45mm Speaker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65095" y="6301740"/>
            <a:ext cx="437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  <a:sym typeface="+mn-ea"/>
              </a:rPr>
              <a:t>Paper Case </a:t>
            </a:r>
            <a:r>
              <a:rPr lang="en-US" altLang="zh-CN">
                <a:solidFill>
                  <a:schemeClr val="bg1"/>
                </a:solidFill>
              </a:rPr>
              <a:t>Smart Speaker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Picture 3" descr="respeaker-4-mic-linear-array"/>
          <p:cNvPicPr>
            <a:picLocks noChangeAspect="1"/>
          </p:cNvPicPr>
          <p:nvPr/>
        </p:nvPicPr>
        <p:blipFill>
          <a:blip r:embed="rId1"/>
          <a:srcRect t="15254" b="28899"/>
          <a:stretch>
            <a:fillRect/>
          </a:stretch>
        </p:blipFill>
        <p:spPr>
          <a:xfrm>
            <a:off x="448945" y="1493520"/>
            <a:ext cx="2969895" cy="16586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110" y="1276350"/>
            <a:ext cx="2426970" cy="1641475"/>
          </a:xfrm>
          <a:prstGeom prst="rect">
            <a:avLst/>
          </a:prstGeom>
        </p:spPr>
      </p:pic>
      <p:pic>
        <p:nvPicPr>
          <p:cNvPr id="20" name="图片 19" descr="Raspberry_Pi_3_Model_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65" y="1769745"/>
            <a:ext cx="1684020" cy="11061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670" y="4322445"/>
            <a:ext cx="5434330" cy="20478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Next step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" y="5430520"/>
            <a:ext cx="5566410" cy="9182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70" y="3662045"/>
            <a:ext cx="1513840" cy="14979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85" y="1523365"/>
            <a:ext cx="2761615" cy="18681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18000" y="3034030"/>
            <a:ext cx="47910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Cheaper</a:t>
            </a:r>
            <a:endParaRPr lang="en-US" altLang="zh-CN" sz="24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More compact</a:t>
            </a:r>
            <a:endParaRPr lang="en-US" altLang="zh-CN" sz="24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Lower power comsumption</a:t>
            </a:r>
            <a:endParaRPr lang="en-US" altLang="zh-CN" sz="24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94915" y="3185160"/>
            <a:ext cx="611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+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4915" y="4963160"/>
            <a:ext cx="611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+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98340" y="1897380"/>
            <a:ext cx="4430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Use NanoPi Air + New Mic Array 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Follow the project on Hackady &amp; Github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1894205" y="3894455"/>
            <a:ext cx="51701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https://github.com/voice-engine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7" name="图片 6" descr="GitHub-Mark-Light-120px-pl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3804285"/>
            <a:ext cx="680720" cy="680720"/>
          </a:xfrm>
          <a:prstGeom prst="rect">
            <a:avLst/>
          </a:prstGeom>
        </p:spPr>
      </p:pic>
      <p:pic>
        <p:nvPicPr>
          <p:cNvPr id="8" name="图片 7" descr="hackaday.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" y="2902585"/>
            <a:ext cx="754380" cy="689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94205" y="3017520"/>
            <a:ext cx="7541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search “Smart Speaker from Scratch” on hackaday.io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8890" y="1122680"/>
            <a:ext cx="9114790" cy="2387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8800" dirty="0"/>
              <a:t>Thanks</a:t>
            </a:r>
            <a:endParaRPr lang="en-US" altLang="zh-CN" sz="8800" dirty="0"/>
          </a:p>
        </p:txBody>
      </p:sp>
      <p:sp>
        <p:nvSpPr>
          <p:cNvPr id="5" name="文本框 4"/>
          <p:cNvSpPr txBox="1"/>
          <p:nvPr/>
        </p:nvSpPr>
        <p:spPr>
          <a:xfrm>
            <a:off x="1986915" y="5430520"/>
            <a:ext cx="51701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https://github.com/voice-engine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7" name="图片 6" descr="GitHub-Mark-Light-120px-pl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" y="5340350"/>
            <a:ext cx="680720" cy="680720"/>
          </a:xfrm>
          <a:prstGeom prst="rect">
            <a:avLst/>
          </a:prstGeom>
        </p:spPr>
      </p:pic>
      <p:pic>
        <p:nvPicPr>
          <p:cNvPr id="8" name="图片 7" descr="hackaday.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75" y="4438650"/>
            <a:ext cx="754380" cy="6896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86915" y="4553585"/>
            <a:ext cx="6915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bg1"/>
                </a:solidFill>
              </a:rPr>
              <a:t>search “Smart Speaker from Scratch on hackaday.io</a:t>
            </a:r>
            <a:endParaRPr lang="en-US" altLang="zh-CN" sz="20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Content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11960"/>
            <a:ext cx="7886700" cy="3465830"/>
          </a:xfrm>
        </p:spPr>
        <p:txBody>
          <a:bodyPr/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>
                <a:sym typeface="+mn-ea"/>
              </a:rPr>
              <a:t>  Why an open source smart speaker</a:t>
            </a:r>
            <a:endParaRPr lang="en-US" altLang="zh-CN" sz="3600">
              <a:sym typeface="+mn-ea"/>
            </a:endParaRPr>
          </a:p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/>
              <a:t>  What to do</a:t>
            </a:r>
            <a:endParaRPr lang="en-US" altLang="zh-CN" sz="3600"/>
          </a:p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/>
              <a:t>  How to</a:t>
            </a:r>
            <a:endParaRPr lang="en-US" altLang="zh-CN" sz="36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Why an open source smart speaker</a:t>
            </a:r>
            <a:endParaRPr lang="en-US" altLang="zh-CN"/>
          </a:p>
        </p:txBody>
      </p:sp>
      <p:pic>
        <p:nvPicPr>
          <p:cNvPr id="5" name="图片 4" descr="ec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2245" y="2995295"/>
            <a:ext cx="3556000" cy="3556000"/>
          </a:xfrm>
          <a:prstGeom prst="rect">
            <a:avLst/>
          </a:prstGeom>
        </p:spPr>
      </p:pic>
      <p:pic>
        <p:nvPicPr>
          <p:cNvPr id="7" name="图片 6" descr="google-ho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495" y="3597275"/>
            <a:ext cx="3168650" cy="3168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6305" y="1383665"/>
            <a:ext cx="774763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chemeClr val="bg1"/>
                </a:solidFill>
              </a:rPr>
              <a:t>Smart speakers, such as Echo &amp; Google Home, are well-designed products, but they also are always-listening black boxes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53865" y="3604260"/>
            <a:ext cx="4410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Privacy Concern</a:t>
            </a:r>
            <a:endParaRPr lang="en-US" altLang="zh-CN" sz="24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Limited Functions, No Apps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Idea from Routers &amp; OpenWrt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615" y="2982595"/>
            <a:ext cx="3056890" cy="26206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4405" y="1629410"/>
            <a:ext cx="7680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bg1"/>
                </a:solidFill>
              </a:rPr>
              <a:t>Routers were black boxes until we have OpenWrt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8725" y="5603240"/>
            <a:ext cx="1922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>
                    <a:alpha val="65000"/>
                  </a:schemeClr>
                </a:solidFill>
              </a:rPr>
              <a:t>WRT54G</a:t>
            </a:r>
            <a:endParaRPr lang="en-US" altLang="zh-CN" sz="1600">
              <a:solidFill>
                <a:schemeClr val="bg1">
                  <a:alpha val="6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13505" y="3076575"/>
            <a:ext cx="460121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bg1"/>
                </a:solidFill>
                <a:cs typeface="+mn-lt"/>
                <a:sym typeface="+mn-ea"/>
              </a:rPr>
              <a:t>Linksys </a:t>
            </a:r>
            <a:r>
              <a:rPr lang="en-US" altLang="zh-CN" sz="2000">
                <a:solidFill>
                  <a:schemeClr val="bg1"/>
                </a:solidFill>
                <a:cs typeface="+mn-lt"/>
                <a:sym typeface="+mn-ea"/>
              </a:rPr>
              <a:t>used Linux in</a:t>
            </a:r>
            <a:r>
              <a:rPr lang="zh-CN" altLang="en-US" sz="2000">
                <a:solidFill>
                  <a:schemeClr val="bg1"/>
                </a:solidFill>
                <a:cs typeface="+mn-lt"/>
                <a:sym typeface="+mn-ea"/>
              </a:rPr>
              <a:t> their WRT54G series of routers</a:t>
            </a:r>
            <a:r>
              <a:rPr lang="en-US" altLang="zh-CN" sz="2000">
                <a:solidFill>
                  <a:schemeClr val="bg1"/>
                </a:solidFill>
                <a:cs typeface="+mn-lt"/>
                <a:sym typeface="+mn-ea"/>
              </a:rPr>
              <a:t>. </a:t>
            </a:r>
            <a:r>
              <a:rPr lang="zh-CN" altLang="en-US" sz="2000">
                <a:solidFill>
                  <a:schemeClr val="bg1"/>
                </a:solidFill>
                <a:cs typeface="+mn-lt"/>
                <a:sym typeface="+mn-ea"/>
              </a:rPr>
              <a:t>Under the terms of t</a:t>
            </a:r>
            <a:r>
              <a:rPr lang="en-US" altLang="zh-CN" sz="2000">
                <a:solidFill>
                  <a:schemeClr val="bg1"/>
                </a:solidFill>
                <a:cs typeface="+mn-lt"/>
                <a:sym typeface="+mn-ea"/>
              </a:rPr>
              <a:t>he GPL</a:t>
            </a:r>
            <a:r>
              <a:rPr lang="zh-CN" altLang="en-US" sz="2000">
                <a:solidFill>
                  <a:schemeClr val="bg1"/>
                </a:solidFill>
                <a:cs typeface="+mn-lt"/>
                <a:sym typeface="+mn-ea"/>
              </a:rPr>
              <a:t>, Linksys was required to make </a:t>
            </a:r>
            <a:r>
              <a:rPr lang="en-US" altLang="zh-CN" sz="2000">
                <a:solidFill>
                  <a:schemeClr val="bg1"/>
                </a:solidFill>
                <a:cs typeface="+mn-lt"/>
                <a:sym typeface="+mn-ea"/>
              </a:rPr>
              <a:t>its </a:t>
            </a:r>
            <a:r>
              <a:rPr lang="zh-CN" altLang="en-US" sz="2000">
                <a:solidFill>
                  <a:schemeClr val="bg1"/>
                </a:solidFill>
                <a:cs typeface="+mn-lt"/>
                <a:sym typeface="+mn-ea"/>
              </a:rPr>
              <a:t>source code available</a:t>
            </a:r>
            <a:r>
              <a:rPr lang="en-US" altLang="zh-CN" sz="2000">
                <a:solidFill>
                  <a:schemeClr val="bg1"/>
                </a:solidFill>
                <a:cs typeface="+mn-lt"/>
                <a:sym typeface="+mn-ea"/>
              </a:rPr>
              <a:t>.</a:t>
            </a:r>
            <a:endParaRPr lang="en-US" altLang="zh-CN" sz="2000">
              <a:solidFill>
                <a:schemeClr val="bg1"/>
              </a:solidFill>
              <a:cs typeface="+mn-lt"/>
              <a:sym typeface="+mn-ea"/>
            </a:endParaRPr>
          </a:p>
          <a:p>
            <a:r>
              <a:rPr lang="en-US" altLang="zh-CN" sz="2000">
                <a:solidFill>
                  <a:schemeClr val="bg1"/>
                </a:solidFill>
                <a:cs typeface="+mn-lt"/>
              </a:rPr>
              <a:t>Then the OpenWrt project was started.</a:t>
            </a:r>
            <a:endParaRPr lang="en-US" altLang="zh-CN" sz="2000">
              <a:solidFill>
                <a:schemeClr val="bg1"/>
              </a:solidFill>
              <a:cs typeface="+mn-lt"/>
            </a:endParaRPr>
          </a:p>
          <a:p>
            <a:r>
              <a:rPr lang="en-US" altLang="zh-CN" sz="2000">
                <a:solidFill>
                  <a:schemeClr val="bg1"/>
                </a:solidFill>
                <a:cs typeface="+mn-lt"/>
              </a:rPr>
              <a:t>We can replace many routers' firmwares with OpenWrt and install all kinds of apps.</a:t>
            </a:r>
            <a:endParaRPr lang="en-US" altLang="zh-CN" sz="2000">
              <a:solidFill>
                <a:schemeClr val="bg1"/>
              </a:solidFill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225"/>
            <a:ext cx="9199245" cy="69018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315585"/>
            <a:ext cx="9199245" cy="154241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tx1">
                  <a:alpha val="49000"/>
                </a:schemeClr>
              </a:gs>
              <a:gs pos="100000">
                <a:schemeClr val="tx1">
                  <a:alpha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 little bit different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949325" y="5761355"/>
            <a:ext cx="7680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bg1"/>
                </a:solidFill>
              </a:rPr>
              <a:t>Amazon released Echo's source code, but it's quite hard to hack it and install software on it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" y="1658620"/>
            <a:ext cx="4738370" cy="3639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Hacking vs Making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954405" y="1629410"/>
            <a:ext cx="7680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bg1"/>
                </a:solidFill>
              </a:rPr>
              <a:t>Making an open source smart speaker is easier than hacking the existing smart speakers 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Content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11960"/>
            <a:ext cx="7886700" cy="3465830"/>
          </a:xfrm>
        </p:spPr>
        <p:txBody>
          <a:bodyPr/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>
                <a:sym typeface="+mn-ea"/>
              </a:rPr>
              <a:t>  Why an open source smart speaker</a:t>
            </a:r>
            <a:endParaRPr lang="en-US" altLang="zh-CN" sz="3600">
              <a:sym typeface="+mn-ea"/>
            </a:endParaRPr>
          </a:p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/>
              <a:t>  What to do</a:t>
            </a:r>
            <a:endParaRPr lang="en-US" altLang="zh-CN" sz="3600"/>
          </a:p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Font typeface="+mj-ea"/>
              <a:buAutoNum type="circleNumDbPlain"/>
            </a:pPr>
            <a:r>
              <a:rPr lang="en-US" altLang="zh-CN" sz="3600"/>
              <a:t>  How to</a:t>
            </a:r>
            <a:endParaRPr lang="en-US" altLang="zh-CN" sz="3600"/>
          </a:p>
        </p:txBody>
      </p:sp>
      <p:sp>
        <p:nvSpPr>
          <p:cNvPr id="4" name="矩形 3"/>
          <p:cNvSpPr/>
          <p:nvPr/>
        </p:nvSpPr>
        <p:spPr>
          <a:xfrm>
            <a:off x="257810" y="1499870"/>
            <a:ext cx="8724265" cy="1286510"/>
          </a:xfrm>
          <a:prstGeom prst="rect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100000">
                <a:schemeClr val="accent6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139065" y="3416300"/>
            <a:ext cx="8724265" cy="1286510"/>
          </a:xfrm>
          <a:prstGeom prst="rect">
            <a:avLst/>
          </a:prstGeom>
          <a:gradFill>
            <a:gsLst>
              <a:gs pos="0">
                <a:schemeClr val="accent6">
                  <a:alpha val="80000"/>
                </a:schemeClr>
              </a:gs>
              <a:gs pos="100000">
                <a:schemeClr val="accent6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p>
            <a:r>
              <a:rPr lang="en-US" altLang="zh-CN"/>
              <a:t>How a smart speaker works</a:t>
            </a:r>
            <a:endParaRPr lang="en-US" altLang="zh-CN"/>
          </a:p>
        </p:txBody>
      </p:sp>
      <p:cxnSp>
        <p:nvCxnSpPr>
          <p:cNvPr id="72" name="直接箭头连接符 5"/>
          <p:cNvCxnSpPr>
            <a:stCxn id="64" idx="1"/>
          </p:cNvCxnSpPr>
          <p:nvPr/>
        </p:nvCxnSpPr>
        <p:spPr>
          <a:xfrm flipH="1" flipV="1">
            <a:off x="320040" y="5083175"/>
            <a:ext cx="4002405" cy="40640"/>
          </a:xfrm>
          <a:prstGeom prst="straightConnector1">
            <a:avLst/>
          </a:prstGeom>
          <a:ln w="9525">
            <a:solidFill>
              <a:schemeClr val="bg1"/>
            </a:solidFill>
            <a:headEnd type="none"/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声音"/>
          <p:cNvSpPr/>
          <p:nvPr/>
        </p:nvSpPr>
        <p:spPr bwMode="auto">
          <a:xfrm flipH="1">
            <a:off x="81915" y="4839335"/>
            <a:ext cx="210185" cy="452120"/>
          </a:xfrm>
          <a:custGeom>
            <a:avLst/>
            <a:gdLst>
              <a:gd name="T0" fmla="*/ 0 w 4484"/>
              <a:gd name="T1" fmla="*/ 230465954 h 5074"/>
              <a:gd name="T2" fmla="*/ 167185566 w 4484"/>
              <a:gd name="T3" fmla="*/ 230465954 h 5074"/>
              <a:gd name="T4" fmla="*/ 237668923 w 4484"/>
              <a:gd name="T5" fmla="*/ 178875520 h 5074"/>
              <a:gd name="T6" fmla="*/ 482385957 w 4484"/>
              <a:gd name="T7" fmla="*/ 0 h 5074"/>
              <a:gd name="T8" fmla="*/ 482385957 w 4484"/>
              <a:gd name="T9" fmla="*/ 357609874 h 5074"/>
              <a:gd name="T10" fmla="*/ 482385957 w 4484"/>
              <a:gd name="T11" fmla="*/ 715219748 h 5074"/>
              <a:gd name="T12" fmla="*/ 237668923 w 4484"/>
              <a:gd name="T13" fmla="*/ 536485394 h 5074"/>
              <a:gd name="T14" fmla="*/ 167185566 w 4484"/>
              <a:gd name="T15" fmla="*/ 484894585 h 5074"/>
              <a:gd name="T16" fmla="*/ 0 w 4484"/>
              <a:gd name="T17" fmla="*/ 484894585 h 5074"/>
              <a:gd name="T18" fmla="*/ 0 w 4484"/>
              <a:gd name="T19" fmla="*/ 230465954 h 5074"/>
              <a:gd name="T20" fmla="*/ 0 w 4484"/>
              <a:gd name="T21" fmla="*/ 230465954 h 5074"/>
              <a:gd name="T22" fmla="*/ 545820453 w 4484"/>
              <a:gd name="T23" fmla="*/ 0 h 5074"/>
              <a:gd name="T24" fmla="*/ 632091788 w 4484"/>
              <a:gd name="T25" fmla="*/ 0 h 5074"/>
              <a:gd name="T26" fmla="*/ 632091788 w 4484"/>
              <a:gd name="T27" fmla="*/ 715219748 h 5074"/>
              <a:gd name="T28" fmla="*/ 545820453 w 4484"/>
              <a:gd name="T29" fmla="*/ 715219748 h 5074"/>
              <a:gd name="T30" fmla="*/ 545820453 w 4484"/>
              <a:gd name="T31" fmla="*/ 0 h 50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84" h="5074">
                <a:moveTo>
                  <a:pt x="0" y="1635"/>
                </a:moveTo>
                <a:lnTo>
                  <a:pt x="1186" y="1635"/>
                </a:lnTo>
                <a:lnTo>
                  <a:pt x="1686" y="1269"/>
                </a:lnTo>
                <a:lnTo>
                  <a:pt x="3422" y="0"/>
                </a:lnTo>
                <a:lnTo>
                  <a:pt x="3422" y="2537"/>
                </a:lnTo>
                <a:lnTo>
                  <a:pt x="3422" y="5074"/>
                </a:lnTo>
                <a:lnTo>
                  <a:pt x="1686" y="3806"/>
                </a:lnTo>
                <a:lnTo>
                  <a:pt x="1186" y="3440"/>
                </a:lnTo>
                <a:lnTo>
                  <a:pt x="0" y="3440"/>
                </a:lnTo>
                <a:lnTo>
                  <a:pt x="0" y="1635"/>
                </a:lnTo>
                <a:close/>
                <a:moveTo>
                  <a:pt x="3872" y="0"/>
                </a:moveTo>
                <a:lnTo>
                  <a:pt x="4484" y="0"/>
                </a:lnTo>
                <a:lnTo>
                  <a:pt x="4484" y="5074"/>
                </a:lnTo>
                <a:lnTo>
                  <a:pt x="3872" y="5074"/>
                </a:lnTo>
                <a:lnTo>
                  <a:pt x="3872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话筒"/>
          <p:cNvSpPr/>
          <p:nvPr/>
        </p:nvSpPr>
        <p:spPr bwMode="auto">
          <a:xfrm>
            <a:off x="127635" y="2929890"/>
            <a:ext cx="165100" cy="312420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话筒"/>
          <p:cNvSpPr/>
          <p:nvPr/>
        </p:nvSpPr>
        <p:spPr bwMode="auto">
          <a:xfrm>
            <a:off x="127635" y="2294255"/>
            <a:ext cx="165100" cy="312420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话筒"/>
          <p:cNvSpPr/>
          <p:nvPr/>
        </p:nvSpPr>
        <p:spPr bwMode="auto">
          <a:xfrm>
            <a:off x="127635" y="3876675"/>
            <a:ext cx="165100" cy="312420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接箭头连接符 6"/>
          <p:cNvCxnSpPr/>
          <p:nvPr/>
        </p:nvCxnSpPr>
        <p:spPr>
          <a:xfrm flipV="1">
            <a:off x="999490" y="4331970"/>
            <a:ext cx="0" cy="720090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50520" y="2454275"/>
            <a:ext cx="360045" cy="7620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6"/>
          <p:cNvCxnSpPr/>
          <p:nvPr/>
        </p:nvCxnSpPr>
        <p:spPr>
          <a:xfrm>
            <a:off x="350520" y="3143250"/>
            <a:ext cx="360045" cy="7620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6"/>
          <p:cNvCxnSpPr/>
          <p:nvPr/>
        </p:nvCxnSpPr>
        <p:spPr>
          <a:xfrm>
            <a:off x="350520" y="4029075"/>
            <a:ext cx="360045" cy="7620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10565" y="2211070"/>
            <a:ext cx="609600" cy="19780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600">
                <a:solidFill>
                  <a:schemeClr val="bg1"/>
                </a:solidFill>
                <a:sym typeface="+mn-ea"/>
              </a:rPr>
              <a:t>AEC</a:t>
            </a:r>
            <a:endParaRPr lang="en-US" altLang="en-US" sz="1600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26"/>
          <p:cNvSpPr/>
          <p:nvPr/>
        </p:nvSpPr>
        <p:spPr>
          <a:xfrm>
            <a:off x="1723390" y="2211070"/>
            <a:ext cx="1275715" cy="19780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600">
                <a:solidFill>
                  <a:schemeClr val="bg1"/>
                </a:solidFill>
                <a:sym typeface="+mn-ea"/>
              </a:rPr>
              <a:t>NS</a:t>
            </a:r>
            <a:endParaRPr lang="en-US" altLang="en-US" sz="160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en-US" sz="1600">
                <a:solidFill>
                  <a:schemeClr val="bg1"/>
                </a:solidFill>
                <a:sym typeface="+mn-ea"/>
              </a:rPr>
              <a:t>DOA</a:t>
            </a:r>
            <a:endParaRPr lang="en-US" altLang="en-US" sz="160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en-US" sz="1400">
                <a:solidFill>
                  <a:schemeClr val="bg1"/>
                </a:solidFill>
                <a:sym typeface="+mn-ea"/>
              </a:rPr>
              <a:t>Beamforming</a:t>
            </a:r>
            <a:endParaRPr lang="en-US" altLang="en-US" sz="1400">
              <a:solidFill>
                <a:schemeClr val="bg1"/>
              </a:solidFill>
              <a:sym typeface="+mn-ea"/>
            </a:endParaRPr>
          </a:p>
        </p:txBody>
      </p:sp>
      <p:cxnSp>
        <p:nvCxnSpPr>
          <p:cNvPr id="22" name="直接箭头连接符 16"/>
          <p:cNvCxnSpPr/>
          <p:nvPr/>
        </p:nvCxnSpPr>
        <p:spPr>
          <a:xfrm>
            <a:off x="1322705" y="2454275"/>
            <a:ext cx="420624" cy="7620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16"/>
          <p:cNvCxnSpPr/>
          <p:nvPr/>
        </p:nvCxnSpPr>
        <p:spPr>
          <a:xfrm>
            <a:off x="1322705" y="3150870"/>
            <a:ext cx="420624" cy="7620"/>
          </a:xfrm>
          <a:prstGeom prst="straightConnector1">
            <a:avLst/>
          </a:prstGeom>
          <a:ln w="9525">
            <a:solidFill>
              <a:schemeClr val="bg1"/>
            </a:solidFill>
            <a:headEnd type="none"/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接箭头连接符 16"/>
          <p:cNvCxnSpPr/>
          <p:nvPr/>
        </p:nvCxnSpPr>
        <p:spPr>
          <a:xfrm>
            <a:off x="1322705" y="4036695"/>
            <a:ext cx="420624" cy="7620"/>
          </a:xfrm>
          <a:prstGeom prst="straightConnector1">
            <a:avLst/>
          </a:prstGeom>
          <a:ln w="9525">
            <a:solidFill>
              <a:schemeClr val="bg1"/>
            </a:solidFill>
            <a:headEnd type="none"/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矩形 26"/>
          <p:cNvSpPr/>
          <p:nvPr/>
        </p:nvSpPr>
        <p:spPr>
          <a:xfrm>
            <a:off x="3418840" y="2211705"/>
            <a:ext cx="647700" cy="19767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en-US" sz="160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en-US" sz="1600">
                <a:solidFill>
                  <a:schemeClr val="bg1"/>
                </a:solidFill>
                <a:sym typeface="+mn-ea"/>
              </a:rPr>
              <a:t>VAD</a:t>
            </a:r>
            <a:endParaRPr lang="en-US" altLang="en-US" sz="160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en-US" sz="1600">
                <a:solidFill>
                  <a:schemeClr val="bg1"/>
                </a:solidFill>
                <a:sym typeface="+mn-ea"/>
              </a:rPr>
              <a:t>KWS</a:t>
            </a:r>
            <a:endParaRPr lang="en-US" altLang="en-US" sz="1600">
              <a:solidFill>
                <a:schemeClr val="bg1"/>
              </a:solidFill>
              <a:sym typeface="+mn-ea"/>
            </a:endParaRPr>
          </a:p>
        </p:txBody>
      </p:sp>
      <p:cxnSp>
        <p:nvCxnSpPr>
          <p:cNvPr id="28" name="直接箭头连接符 16"/>
          <p:cNvCxnSpPr/>
          <p:nvPr/>
        </p:nvCxnSpPr>
        <p:spPr>
          <a:xfrm>
            <a:off x="2999105" y="3162935"/>
            <a:ext cx="438912" cy="7620"/>
          </a:xfrm>
          <a:prstGeom prst="straightConnector1">
            <a:avLst/>
          </a:prstGeom>
          <a:ln w="9525">
            <a:solidFill>
              <a:schemeClr val="bg1"/>
            </a:solidFill>
            <a:headEnd type="none"/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接连接符 20"/>
          <p:cNvCxnSpPr/>
          <p:nvPr/>
        </p:nvCxnSpPr>
        <p:spPr>
          <a:xfrm>
            <a:off x="7397115" y="4260215"/>
            <a:ext cx="1000125" cy="431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22"/>
          <p:cNvCxnSpPr>
            <a:stCxn id="51" idx="5"/>
            <a:endCxn id="54" idx="1"/>
          </p:cNvCxnSpPr>
          <p:nvPr/>
        </p:nvCxnSpPr>
        <p:spPr>
          <a:xfrm>
            <a:off x="7362190" y="4324985"/>
            <a:ext cx="264160" cy="3136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26"/>
          <p:cNvCxnSpPr/>
          <p:nvPr/>
        </p:nvCxnSpPr>
        <p:spPr>
          <a:xfrm flipV="1">
            <a:off x="7414895" y="3705225"/>
            <a:ext cx="1061720" cy="2825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28"/>
          <p:cNvCxnSpPr>
            <a:stCxn id="51" idx="7"/>
          </p:cNvCxnSpPr>
          <p:nvPr/>
        </p:nvCxnSpPr>
        <p:spPr>
          <a:xfrm flipV="1">
            <a:off x="7362190" y="3446780"/>
            <a:ext cx="446405" cy="4337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1"/>
          <p:cNvSpPr/>
          <p:nvPr/>
        </p:nvSpPr>
        <p:spPr>
          <a:xfrm>
            <a:off x="8170545" y="3923030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6" name="文本框 32"/>
          <p:cNvSpPr txBox="1"/>
          <p:nvPr/>
        </p:nvSpPr>
        <p:spPr>
          <a:xfrm>
            <a:off x="8101965" y="4127500"/>
            <a:ext cx="765175" cy="3194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</a:rPr>
              <a:t>Wiki</a:t>
            </a:r>
            <a:endParaRPr lang="en-US" altLang="zh-CN" sz="1400">
              <a:ln>
                <a:noFill/>
              </a:ln>
              <a:solidFill>
                <a:schemeClr val="bg1"/>
              </a:solidFill>
              <a:latin typeface="Open Sans" panose="020B0606030504020204" charset="0"/>
            </a:endParaRPr>
          </a:p>
        </p:txBody>
      </p:sp>
      <p:sp>
        <p:nvSpPr>
          <p:cNvPr id="38" name="椭圆 34"/>
          <p:cNvSpPr/>
          <p:nvPr/>
        </p:nvSpPr>
        <p:spPr>
          <a:xfrm>
            <a:off x="8442325" y="3294380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9" name="多云"/>
          <p:cNvSpPr/>
          <p:nvPr/>
        </p:nvSpPr>
        <p:spPr>
          <a:xfrm flipH="1">
            <a:off x="8522970" y="3468370"/>
            <a:ext cx="481965" cy="280670"/>
          </a:xfrm>
          <a:custGeom>
            <a:avLst/>
            <a:gdLst>
              <a:gd name="connsiteX0" fmla="*/ 2224820 w 2696413"/>
              <a:gd name="connsiteY0" fmla="*/ 772488 h 1712952"/>
              <a:gd name="connsiteX1" fmla="*/ 2218280 w 2696413"/>
              <a:gd name="connsiteY1" fmla="*/ 780415 h 1712952"/>
              <a:gd name="connsiteX2" fmla="*/ 2210353 w 2696413"/>
              <a:gd name="connsiteY2" fmla="*/ 786956 h 1712952"/>
              <a:gd name="connsiteX3" fmla="*/ 2330213 w 2696413"/>
              <a:gd name="connsiteY3" fmla="*/ 906816 h 1712952"/>
              <a:gd name="connsiteX4" fmla="*/ 2344680 w 2696413"/>
              <a:gd name="connsiteY4" fmla="*/ 892348 h 1712952"/>
              <a:gd name="connsiteX5" fmla="*/ 2491791 w 2696413"/>
              <a:gd name="connsiteY5" fmla="*/ 516733 h 1712952"/>
              <a:gd name="connsiteX6" fmla="*/ 2322232 w 2696413"/>
              <a:gd name="connsiteY6" fmla="*/ 516733 h 1712952"/>
              <a:gd name="connsiteX7" fmla="*/ 2323264 w 2696413"/>
              <a:gd name="connsiteY7" fmla="*/ 526963 h 1712952"/>
              <a:gd name="connsiteX8" fmla="*/ 2322232 w 2696413"/>
              <a:gd name="connsiteY8" fmla="*/ 537193 h 1712952"/>
              <a:gd name="connsiteX9" fmla="*/ 2491791 w 2696413"/>
              <a:gd name="connsiteY9" fmla="*/ 537193 h 1712952"/>
              <a:gd name="connsiteX10" fmla="*/ 1399326 w 2696413"/>
              <a:gd name="connsiteY10" fmla="*/ 435091 h 1712952"/>
              <a:gd name="connsiteX11" fmla="*/ 1442987 w 2696413"/>
              <a:gd name="connsiteY11" fmla="*/ 439278 h 1712952"/>
              <a:gd name="connsiteX12" fmla="*/ 1803436 w 2696413"/>
              <a:gd name="connsiteY12" fmla="*/ 940383 h 1712952"/>
              <a:gd name="connsiteX13" fmla="*/ 2052691 w 2696413"/>
              <a:gd name="connsiteY13" fmla="*/ 915578 h 1712952"/>
              <a:gd name="connsiteX14" fmla="*/ 2238242 w 2696413"/>
              <a:gd name="connsiteY14" fmla="*/ 1069657 h 1712952"/>
              <a:gd name="connsiteX15" fmla="*/ 2333952 w 2696413"/>
              <a:gd name="connsiteY15" fmla="*/ 1063848 h 1712952"/>
              <a:gd name="connsiteX16" fmla="*/ 2635516 w 2696413"/>
              <a:gd name="connsiteY16" fmla="*/ 1365411 h 1712952"/>
              <a:gd name="connsiteX17" fmla="*/ 2420078 w 2696413"/>
              <a:gd name="connsiteY17" fmla="*/ 1654497 h 1712952"/>
              <a:gd name="connsiteX18" fmla="*/ 2398958 w 2696413"/>
              <a:gd name="connsiteY18" fmla="*/ 1658668 h 1712952"/>
              <a:gd name="connsiteX19" fmla="*/ 297833 w 2696413"/>
              <a:gd name="connsiteY19" fmla="*/ 1658668 h 1712952"/>
              <a:gd name="connsiteX20" fmla="*/ 262806 w 2696413"/>
              <a:gd name="connsiteY20" fmla="*/ 1649354 h 1712952"/>
              <a:gd name="connsiteX21" fmla="*/ 347378 w 2696413"/>
              <a:gd name="connsiteY21" fmla="*/ 1049672 h 1712952"/>
              <a:gd name="connsiteX22" fmla="*/ 993270 w 2696413"/>
              <a:gd name="connsiteY22" fmla="*/ 712748 h 1712952"/>
              <a:gd name="connsiteX23" fmla="*/ 1399326 w 2696413"/>
              <a:gd name="connsiteY23" fmla="*/ 435091 h 1712952"/>
              <a:gd name="connsiteX24" fmla="*/ 1385670 w 2696413"/>
              <a:gd name="connsiteY24" fmla="*/ 382226 h 1712952"/>
              <a:gd name="connsiteX25" fmla="*/ 969278 w 2696413"/>
              <a:gd name="connsiteY25" fmla="*/ 642485 h 1712952"/>
              <a:gd name="connsiteX26" fmla="*/ 774118 w 2696413"/>
              <a:gd name="connsiteY26" fmla="*/ 598442 h 1712952"/>
              <a:gd name="connsiteX27" fmla="*/ 317202 w 2696413"/>
              <a:gd name="connsiteY27" fmla="*/ 970837 h 1712952"/>
              <a:gd name="connsiteX28" fmla="*/ 314546 w 2696413"/>
              <a:gd name="connsiteY28" fmla="*/ 997185 h 1712952"/>
              <a:gd name="connsiteX29" fmla="*/ 287945 w 2696413"/>
              <a:gd name="connsiteY29" fmla="*/ 999866 h 1712952"/>
              <a:gd name="connsiteX30" fmla="*/ 0 w 2696413"/>
              <a:gd name="connsiteY30" fmla="*/ 1353160 h 1712952"/>
              <a:gd name="connsiteX31" fmla="*/ 323751 w 2696413"/>
              <a:gd name="connsiteY31" fmla="*/ 1711918 h 1712952"/>
              <a:gd name="connsiteX32" fmla="*/ 344239 w 2696413"/>
              <a:gd name="connsiteY32" fmla="*/ 1712952 h 1712952"/>
              <a:gd name="connsiteX33" fmla="*/ 383724 w 2696413"/>
              <a:gd name="connsiteY33" fmla="*/ 1712952 h 1712952"/>
              <a:gd name="connsiteX34" fmla="*/ 422097 w 2696413"/>
              <a:gd name="connsiteY34" fmla="*/ 1712952 h 1712952"/>
              <a:gd name="connsiteX35" fmla="*/ 2352175 w 2696413"/>
              <a:gd name="connsiteY35" fmla="*/ 1712952 h 1712952"/>
              <a:gd name="connsiteX36" fmla="*/ 2372663 w 2696413"/>
              <a:gd name="connsiteY36" fmla="*/ 1711918 h 1712952"/>
              <a:gd name="connsiteX37" fmla="*/ 2696413 w 2696413"/>
              <a:gd name="connsiteY37" fmla="*/ 1353160 h 1712952"/>
              <a:gd name="connsiteX38" fmla="*/ 2335791 w 2696413"/>
              <a:gd name="connsiteY38" fmla="*/ 992539 h 1712952"/>
              <a:gd name="connsiteX39" fmla="*/ 2266862 w 2696413"/>
              <a:gd name="connsiteY39" fmla="*/ 999487 h 1712952"/>
              <a:gd name="connsiteX40" fmla="*/ 1975170 w 2696413"/>
              <a:gd name="connsiteY40" fmla="*/ 848617 h 1712952"/>
              <a:gd name="connsiteX41" fmla="*/ 1850091 w 2696413"/>
              <a:gd name="connsiteY41" fmla="*/ 872209 h 1712952"/>
              <a:gd name="connsiteX42" fmla="*/ 1852062 w 2696413"/>
              <a:gd name="connsiteY42" fmla="*/ 848617 h 1712952"/>
              <a:gd name="connsiteX43" fmla="*/ 1385670 w 2696413"/>
              <a:gd name="connsiteY43" fmla="*/ 382226 h 1712952"/>
              <a:gd name="connsiteX44" fmla="*/ 1964828 w 2696413"/>
              <a:gd name="connsiteY44" fmla="*/ 213976 h 1712952"/>
              <a:gd name="connsiteX45" fmla="*/ 1705294 w 2696413"/>
              <a:gd name="connsiteY45" fmla="*/ 351969 h 1712952"/>
              <a:gd name="connsiteX46" fmla="*/ 1677456 w 2696413"/>
              <a:gd name="connsiteY46" fmla="*/ 403257 h 1712952"/>
              <a:gd name="connsiteX47" fmla="*/ 1681257 w 2696413"/>
              <a:gd name="connsiteY47" fmla="*/ 405321 h 1712952"/>
              <a:gd name="connsiteX48" fmla="*/ 1887427 w 2696413"/>
              <a:gd name="connsiteY48" fmla="*/ 793081 h 1712952"/>
              <a:gd name="connsiteX49" fmla="*/ 1885452 w 2696413"/>
              <a:gd name="connsiteY49" fmla="*/ 816736 h 1712952"/>
              <a:gd name="connsiteX50" fmla="*/ 2010861 w 2696413"/>
              <a:gd name="connsiteY50" fmla="*/ 793081 h 1712952"/>
              <a:gd name="connsiteX51" fmla="*/ 2098506 w 2696413"/>
              <a:gd name="connsiteY51" fmla="*/ 803792 h 1712952"/>
              <a:gd name="connsiteX52" fmla="*/ 2104054 w 2696413"/>
              <a:gd name="connsiteY52" fmla="*/ 805911 h 1712952"/>
              <a:gd name="connsiteX53" fmla="*/ 2139822 w 2696413"/>
              <a:gd name="connsiteY53" fmla="*/ 786497 h 1712952"/>
              <a:gd name="connsiteX54" fmla="*/ 2277815 w 2696413"/>
              <a:gd name="connsiteY54" fmla="*/ 526963 h 1712952"/>
              <a:gd name="connsiteX55" fmla="*/ 1964828 w 2696413"/>
              <a:gd name="connsiteY55" fmla="*/ 213976 h 1712952"/>
              <a:gd name="connsiteX56" fmla="*/ 1599443 w 2696413"/>
              <a:gd name="connsiteY56" fmla="*/ 147110 h 1712952"/>
              <a:gd name="connsiteX57" fmla="*/ 1584975 w 2696413"/>
              <a:gd name="connsiteY57" fmla="*/ 161577 h 1712952"/>
              <a:gd name="connsiteX58" fmla="*/ 1704835 w 2696413"/>
              <a:gd name="connsiteY58" fmla="*/ 281438 h 1712952"/>
              <a:gd name="connsiteX59" fmla="*/ 1711375 w 2696413"/>
              <a:gd name="connsiteY59" fmla="*/ 273511 h 1712952"/>
              <a:gd name="connsiteX60" fmla="*/ 1719302 w 2696413"/>
              <a:gd name="connsiteY60" fmla="*/ 266971 h 1712952"/>
              <a:gd name="connsiteX61" fmla="*/ 2330213 w 2696413"/>
              <a:gd name="connsiteY61" fmla="*/ 147110 h 1712952"/>
              <a:gd name="connsiteX62" fmla="*/ 2210353 w 2696413"/>
              <a:gd name="connsiteY62" fmla="*/ 266971 h 1712952"/>
              <a:gd name="connsiteX63" fmla="*/ 2218280 w 2696413"/>
              <a:gd name="connsiteY63" fmla="*/ 273511 h 1712952"/>
              <a:gd name="connsiteX64" fmla="*/ 2224820 w 2696413"/>
              <a:gd name="connsiteY64" fmla="*/ 281438 h 1712952"/>
              <a:gd name="connsiteX65" fmla="*/ 2344680 w 2696413"/>
              <a:gd name="connsiteY65" fmla="*/ 161577 h 1712952"/>
              <a:gd name="connsiteX66" fmla="*/ 1975058 w 2696413"/>
              <a:gd name="connsiteY66" fmla="*/ 0 h 1712952"/>
              <a:gd name="connsiteX67" fmla="*/ 1954598 w 2696413"/>
              <a:gd name="connsiteY67" fmla="*/ 0 h 1712952"/>
              <a:gd name="connsiteX68" fmla="*/ 1954598 w 2696413"/>
              <a:gd name="connsiteY68" fmla="*/ 169559 h 1712952"/>
              <a:gd name="connsiteX69" fmla="*/ 1964828 w 2696413"/>
              <a:gd name="connsiteY69" fmla="*/ 168527 h 1712952"/>
              <a:gd name="connsiteX70" fmla="*/ 1975058 w 2696413"/>
              <a:gd name="connsiteY70" fmla="*/ 169559 h 17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96413" h="1712952">
                <a:moveTo>
                  <a:pt x="2224820" y="772488"/>
                </a:moveTo>
                <a:lnTo>
                  <a:pt x="2218280" y="780415"/>
                </a:lnTo>
                <a:lnTo>
                  <a:pt x="2210353" y="786956"/>
                </a:lnTo>
                <a:lnTo>
                  <a:pt x="2330213" y="906816"/>
                </a:lnTo>
                <a:lnTo>
                  <a:pt x="2344680" y="892348"/>
                </a:lnTo>
                <a:close/>
                <a:moveTo>
                  <a:pt x="2491791" y="516733"/>
                </a:moveTo>
                <a:lnTo>
                  <a:pt x="2322232" y="516733"/>
                </a:lnTo>
                <a:lnTo>
                  <a:pt x="2323264" y="526963"/>
                </a:lnTo>
                <a:lnTo>
                  <a:pt x="2322232" y="537193"/>
                </a:lnTo>
                <a:lnTo>
                  <a:pt x="2491791" y="537193"/>
                </a:lnTo>
                <a:close/>
                <a:moveTo>
                  <a:pt x="1399326" y="435091"/>
                </a:moveTo>
                <a:cubicBezTo>
                  <a:pt x="1413494" y="435692"/>
                  <a:pt x="1428045" y="437065"/>
                  <a:pt x="1442987" y="439278"/>
                </a:cubicBezTo>
                <a:cubicBezTo>
                  <a:pt x="1682068" y="474678"/>
                  <a:pt x="1843095" y="718031"/>
                  <a:pt x="1803436" y="940383"/>
                </a:cubicBezTo>
                <a:cubicBezTo>
                  <a:pt x="1835764" y="927284"/>
                  <a:pt x="1980224" y="894032"/>
                  <a:pt x="2052691" y="915578"/>
                </a:cubicBezTo>
                <a:cubicBezTo>
                  <a:pt x="2125158" y="937124"/>
                  <a:pt x="2184465" y="993004"/>
                  <a:pt x="2238242" y="1069657"/>
                </a:cubicBezTo>
                <a:lnTo>
                  <a:pt x="2333952" y="1063848"/>
                </a:lnTo>
                <a:cubicBezTo>
                  <a:pt x="2500502" y="1063848"/>
                  <a:pt x="2655820" y="1193787"/>
                  <a:pt x="2635516" y="1365411"/>
                </a:cubicBezTo>
                <a:cubicBezTo>
                  <a:pt x="2619466" y="1501088"/>
                  <a:pt x="2544663" y="1617435"/>
                  <a:pt x="2420078" y="1654497"/>
                </a:cubicBezTo>
                <a:lnTo>
                  <a:pt x="2398958" y="1658668"/>
                </a:lnTo>
                <a:lnTo>
                  <a:pt x="297833" y="1658668"/>
                </a:lnTo>
                <a:lnTo>
                  <a:pt x="262806" y="1649354"/>
                </a:lnTo>
                <a:cubicBezTo>
                  <a:pt x="-115289" y="1491041"/>
                  <a:pt x="86634" y="1031957"/>
                  <a:pt x="347378" y="1049672"/>
                </a:cubicBezTo>
                <a:cubicBezTo>
                  <a:pt x="436787" y="745477"/>
                  <a:pt x="644860" y="564075"/>
                  <a:pt x="993270" y="712748"/>
                </a:cubicBezTo>
                <a:cubicBezTo>
                  <a:pt x="1060564" y="591202"/>
                  <a:pt x="1186811" y="426087"/>
                  <a:pt x="1399326" y="435091"/>
                </a:cubicBezTo>
                <a:close/>
                <a:moveTo>
                  <a:pt x="1385670" y="382226"/>
                </a:moveTo>
                <a:cubicBezTo>
                  <a:pt x="1202421" y="382226"/>
                  <a:pt x="1043855" y="487909"/>
                  <a:pt x="969278" y="642485"/>
                </a:cubicBezTo>
                <a:cubicBezTo>
                  <a:pt x="910294" y="613811"/>
                  <a:pt x="844001" y="598442"/>
                  <a:pt x="774118" y="598442"/>
                </a:cubicBezTo>
                <a:cubicBezTo>
                  <a:pt x="548734" y="598442"/>
                  <a:pt x="360691" y="758312"/>
                  <a:pt x="317202" y="970837"/>
                </a:cubicBezTo>
                <a:lnTo>
                  <a:pt x="314546" y="997185"/>
                </a:lnTo>
                <a:lnTo>
                  <a:pt x="287945" y="999866"/>
                </a:lnTo>
                <a:cubicBezTo>
                  <a:pt x="123615" y="1033493"/>
                  <a:pt x="0" y="1178890"/>
                  <a:pt x="0" y="1353160"/>
                </a:cubicBezTo>
                <a:cubicBezTo>
                  <a:pt x="0" y="1539878"/>
                  <a:pt x="141905" y="1693451"/>
                  <a:pt x="323751" y="1711918"/>
                </a:cubicBezTo>
                <a:lnTo>
                  <a:pt x="344239" y="1712952"/>
                </a:lnTo>
                <a:lnTo>
                  <a:pt x="383724" y="1712952"/>
                </a:lnTo>
                <a:lnTo>
                  <a:pt x="422097" y="1712952"/>
                </a:lnTo>
                <a:lnTo>
                  <a:pt x="2352175" y="1712952"/>
                </a:lnTo>
                <a:lnTo>
                  <a:pt x="2372663" y="1711918"/>
                </a:lnTo>
                <a:cubicBezTo>
                  <a:pt x="2554509" y="1693451"/>
                  <a:pt x="2696413" y="1539878"/>
                  <a:pt x="2696413" y="1353160"/>
                </a:cubicBezTo>
                <a:cubicBezTo>
                  <a:pt x="2696413" y="1153995"/>
                  <a:pt x="2534957" y="992539"/>
                  <a:pt x="2335791" y="992539"/>
                </a:cubicBezTo>
                <a:lnTo>
                  <a:pt x="2266862" y="999487"/>
                </a:lnTo>
                <a:cubicBezTo>
                  <a:pt x="2202553" y="907822"/>
                  <a:pt x="2095777" y="848617"/>
                  <a:pt x="1975170" y="848617"/>
                </a:cubicBezTo>
                <a:cubicBezTo>
                  <a:pt x="1931034" y="848617"/>
                  <a:pt x="1888750" y="856545"/>
                  <a:pt x="1850091" y="872209"/>
                </a:cubicBezTo>
                <a:cubicBezTo>
                  <a:pt x="1851862" y="864442"/>
                  <a:pt x="1852062" y="856552"/>
                  <a:pt x="1852062" y="848617"/>
                </a:cubicBezTo>
                <a:cubicBezTo>
                  <a:pt x="1852062" y="591036"/>
                  <a:pt x="1643252" y="382226"/>
                  <a:pt x="1385670" y="382226"/>
                </a:cubicBezTo>
                <a:close/>
                <a:moveTo>
                  <a:pt x="1964828" y="213976"/>
                </a:moveTo>
                <a:cubicBezTo>
                  <a:pt x="1856791" y="213976"/>
                  <a:pt x="1761540" y="268714"/>
                  <a:pt x="1705294" y="351969"/>
                </a:cubicBezTo>
                <a:lnTo>
                  <a:pt x="1677456" y="403257"/>
                </a:lnTo>
                <a:lnTo>
                  <a:pt x="1681257" y="405321"/>
                </a:lnTo>
                <a:cubicBezTo>
                  <a:pt x="1805645" y="489356"/>
                  <a:pt x="1887427" y="631668"/>
                  <a:pt x="1887427" y="793081"/>
                </a:cubicBezTo>
                <a:cubicBezTo>
                  <a:pt x="1887427" y="801037"/>
                  <a:pt x="1887228" y="808947"/>
                  <a:pt x="1885452" y="816736"/>
                </a:cubicBezTo>
                <a:cubicBezTo>
                  <a:pt x="1924212" y="801030"/>
                  <a:pt x="1966608" y="793081"/>
                  <a:pt x="2010861" y="793081"/>
                </a:cubicBezTo>
                <a:cubicBezTo>
                  <a:pt x="2041092" y="793081"/>
                  <a:pt x="2070457" y="796791"/>
                  <a:pt x="2098506" y="803792"/>
                </a:cubicBezTo>
                <a:lnTo>
                  <a:pt x="2104054" y="805911"/>
                </a:lnTo>
                <a:lnTo>
                  <a:pt x="2139822" y="786497"/>
                </a:lnTo>
                <a:cubicBezTo>
                  <a:pt x="2223077" y="730251"/>
                  <a:pt x="2277815" y="634999"/>
                  <a:pt x="2277815" y="526963"/>
                </a:cubicBezTo>
                <a:cubicBezTo>
                  <a:pt x="2277815" y="354105"/>
                  <a:pt x="2137686" y="213976"/>
                  <a:pt x="1964828" y="213976"/>
                </a:cubicBezTo>
                <a:close/>
                <a:moveTo>
                  <a:pt x="1599443" y="147110"/>
                </a:moveTo>
                <a:lnTo>
                  <a:pt x="1584975" y="161577"/>
                </a:lnTo>
                <a:lnTo>
                  <a:pt x="1704835" y="281438"/>
                </a:lnTo>
                <a:lnTo>
                  <a:pt x="1711375" y="273511"/>
                </a:lnTo>
                <a:lnTo>
                  <a:pt x="1719302" y="266971"/>
                </a:lnTo>
                <a:close/>
                <a:moveTo>
                  <a:pt x="2330213" y="147110"/>
                </a:moveTo>
                <a:lnTo>
                  <a:pt x="2210353" y="266971"/>
                </a:lnTo>
                <a:lnTo>
                  <a:pt x="2218280" y="273511"/>
                </a:lnTo>
                <a:lnTo>
                  <a:pt x="2224820" y="281438"/>
                </a:lnTo>
                <a:lnTo>
                  <a:pt x="2344680" y="161577"/>
                </a:lnTo>
                <a:close/>
                <a:moveTo>
                  <a:pt x="1975058" y="0"/>
                </a:moveTo>
                <a:lnTo>
                  <a:pt x="1954598" y="0"/>
                </a:lnTo>
                <a:lnTo>
                  <a:pt x="1954598" y="169559"/>
                </a:lnTo>
                <a:lnTo>
                  <a:pt x="1964828" y="168527"/>
                </a:lnTo>
                <a:lnTo>
                  <a:pt x="1975058" y="169559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椭圆 37"/>
          <p:cNvSpPr/>
          <p:nvPr/>
        </p:nvSpPr>
        <p:spPr>
          <a:xfrm>
            <a:off x="8372475" y="452183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2" name="文本框 38"/>
          <p:cNvSpPr txBox="1"/>
          <p:nvPr/>
        </p:nvSpPr>
        <p:spPr>
          <a:xfrm>
            <a:off x="8440420" y="4596130"/>
            <a:ext cx="488950" cy="5791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r>
              <a:rPr lang="zh-CN" altLang="en-US" sz="1200" b="1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  <a:ea typeface="SimSun" panose="02010600030101010101" pitchFamily="2" charset="-122"/>
              </a:rPr>
              <a:t>＋－</a:t>
            </a:r>
            <a:endParaRPr lang="zh-CN" altLang="en-US" sz="1200" b="1">
              <a:ln>
                <a:noFill/>
              </a:ln>
              <a:solidFill>
                <a:schemeClr val="bg1"/>
              </a:solidFill>
              <a:latin typeface="Open Sans" panose="020B0606030504020204" charset="0"/>
              <a:ea typeface="SimSun" panose="02010600030101010101" pitchFamily="2" charset="-122"/>
            </a:endParaRPr>
          </a:p>
          <a:p>
            <a:r>
              <a:rPr lang="zh-CN" altLang="en-US" sz="2000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  <a:ea typeface="SimSun" panose="02010600030101010101" pitchFamily="2" charset="-122"/>
                <a:cs typeface="Arial" panose="020B0604020202020204" pitchFamily="34" charset="0"/>
              </a:rPr>
              <a:t>×÷</a:t>
            </a:r>
            <a:endParaRPr lang="zh-CN" altLang="en-US" sz="2000">
              <a:ln>
                <a:noFill/>
              </a:ln>
              <a:solidFill>
                <a:schemeClr val="bg1"/>
              </a:solidFill>
              <a:latin typeface="Open Sans" panose="020B060603050402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716520" y="291020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5" name="音符"/>
          <p:cNvSpPr/>
          <p:nvPr/>
        </p:nvSpPr>
        <p:spPr>
          <a:xfrm>
            <a:off x="7891145" y="3084830"/>
            <a:ext cx="279400" cy="279400"/>
          </a:xfrm>
          <a:custGeom>
            <a:avLst/>
            <a:gdLst>
              <a:gd name="connsiteX0" fmla="*/ 306323 w 328394"/>
              <a:gd name="connsiteY0" fmla="*/ 0 h 431419"/>
              <a:gd name="connsiteX1" fmla="*/ 306331 w 328394"/>
              <a:gd name="connsiteY1" fmla="*/ 36 h 431419"/>
              <a:gd name="connsiteX2" fmla="*/ 325544 w 328394"/>
              <a:gd name="connsiteY2" fmla="*/ 36 h 431419"/>
              <a:gd name="connsiteX3" fmla="*/ 325544 w 328394"/>
              <a:gd name="connsiteY3" fmla="*/ 317821 h 431419"/>
              <a:gd name="connsiteX4" fmla="*/ 328111 w 328394"/>
              <a:gd name="connsiteY4" fmla="*/ 323780 h 431419"/>
              <a:gd name="connsiteX5" fmla="*/ 325545 w 328394"/>
              <a:gd name="connsiteY5" fmla="*/ 340266 h 431419"/>
              <a:gd name="connsiteX6" fmla="*/ 325544 w 328394"/>
              <a:gd name="connsiteY6" fmla="*/ 346202 h 431419"/>
              <a:gd name="connsiteX7" fmla="*/ 321479 w 328394"/>
              <a:gd name="connsiteY7" fmla="*/ 346202 h 431419"/>
              <a:gd name="connsiteX8" fmla="*/ 281040 w 328394"/>
              <a:gd name="connsiteY8" fmla="*/ 369925 h 431419"/>
              <a:gd name="connsiteX9" fmla="*/ 223073 w 328394"/>
              <a:gd name="connsiteY9" fmla="*/ 338542 h 431419"/>
              <a:gd name="connsiteX10" fmla="*/ 270144 w 328394"/>
              <a:gd name="connsiteY10" fmla="*/ 292398 h 431419"/>
              <a:gd name="connsiteX11" fmla="*/ 299582 w 328394"/>
              <a:gd name="connsiteY11" fmla="*/ 295430 h 431419"/>
              <a:gd name="connsiteX12" fmla="*/ 299582 w 328394"/>
              <a:gd name="connsiteY12" fmla="*/ 87758 h 431419"/>
              <a:gd name="connsiteX13" fmla="*/ 128591 w 328394"/>
              <a:gd name="connsiteY13" fmla="*/ 125907 h 431419"/>
              <a:gd name="connsiteX14" fmla="*/ 128590 w 328394"/>
              <a:gd name="connsiteY14" fmla="*/ 398933 h 431419"/>
              <a:gd name="connsiteX15" fmla="*/ 121924 w 328394"/>
              <a:gd name="connsiteY15" fmla="*/ 398933 h 431419"/>
              <a:gd name="connsiteX16" fmla="*/ 70841 w 328394"/>
              <a:gd name="connsiteY16" fmla="*/ 430564 h 431419"/>
              <a:gd name="connsiteX17" fmla="*/ 348 w 328394"/>
              <a:gd name="connsiteY17" fmla="*/ 392399 h 431419"/>
              <a:gd name="connsiteX18" fmla="*/ 57591 w 328394"/>
              <a:gd name="connsiteY18" fmla="*/ 336282 h 431419"/>
              <a:gd name="connsiteX19" fmla="*/ 93974 w 328394"/>
              <a:gd name="connsiteY19" fmla="*/ 340165 h 431419"/>
              <a:gd name="connsiteX20" fmla="*/ 93974 w 328394"/>
              <a:gd name="connsiteY20" fmla="*/ 48639 h 431419"/>
              <a:gd name="connsiteX21" fmla="*/ 104368 w 328394"/>
              <a:gd name="connsiteY21" fmla="*/ 48639 h 431419"/>
              <a:gd name="connsiteX22" fmla="*/ 103607 w 328394"/>
              <a:gd name="connsiteY22" fmla="*/ 45227 h 431419"/>
              <a:gd name="connsiteX23" fmla="*/ 299582 w 328394"/>
              <a:gd name="connsiteY23" fmla="*/ 1504 h 431419"/>
              <a:gd name="connsiteX24" fmla="*/ 299582 w 328394"/>
              <a:gd name="connsiteY24" fmla="*/ 36 h 431419"/>
              <a:gd name="connsiteX25" fmla="*/ 306163 w 328394"/>
              <a:gd name="connsiteY25" fmla="*/ 36 h 43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8394" h="431419">
                <a:moveTo>
                  <a:pt x="306323" y="0"/>
                </a:moveTo>
                <a:lnTo>
                  <a:pt x="306331" y="36"/>
                </a:lnTo>
                <a:lnTo>
                  <a:pt x="325544" y="36"/>
                </a:lnTo>
                <a:lnTo>
                  <a:pt x="325544" y="317821"/>
                </a:lnTo>
                <a:cubicBezTo>
                  <a:pt x="327257" y="319484"/>
                  <a:pt x="327803" y="321594"/>
                  <a:pt x="328111" y="323780"/>
                </a:cubicBezTo>
                <a:cubicBezTo>
                  <a:pt x="328908" y="329453"/>
                  <a:pt x="328014" y="335074"/>
                  <a:pt x="325545" y="340266"/>
                </a:cubicBezTo>
                <a:lnTo>
                  <a:pt x="325544" y="346202"/>
                </a:lnTo>
                <a:lnTo>
                  <a:pt x="321479" y="346202"/>
                </a:lnTo>
                <a:cubicBezTo>
                  <a:pt x="314214" y="358342"/>
                  <a:pt x="299178" y="367376"/>
                  <a:pt x="281040" y="369925"/>
                </a:cubicBezTo>
                <a:cubicBezTo>
                  <a:pt x="252034" y="374002"/>
                  <a:pt x="226082" y="359951"/>
                  <a:pt x="223073" y="338542"/>
                </a:cubicBezTo>
                <a:cubicBezTo>
                  <a:pt x="220064" y="317134"/>
                  <a:pt x="241139" y="296474"/>
                  <a:pt x="270144" y="292398"/>
                </a:cubicBezTo>
                <a:cubicBezTo>
                  <a:pt x="280773" y="290904"/>
                  <a:pt x="290991" y="291844"/>
                  <a:pt x="299582" y="295430"/>
                </a:cubicBezTo>
                <a:lnTo>
                  <a:pt x="299582" y="87758"/>
                </a:lnTo>
                <a:lnTo>
                  <a:pt x="128591" y="125907"/>
                </a:lnTo>
                <a:lnTo>
                  <a:pt x="128590" y="398933"/>
                </a:lnTo>
                <a:lnTo>
                  <a:pt x="121924" y="398933"/>
                </a:lnTo>
                <a:cubicBezTo>
                  <a:pt x="113631" y="414962"/>
                  <a:pt x="94384" y="427255"/>
                  <a:pt x="70841" y="430564"/>
                </a:cubicBezTo>
                <a:cubicBezTo>
                  <a:pt x="35568" y="435521"/>
                  <a:pt x="4007" y="418434"/>
                  <a:pt x="348" y="392399"/>
                </a:cubicBezTo>
                <a:cubicBezTo>
                  <a:pt x="-3311" y="366364"/>
                  <a:pt x="22318" y="341240"/>
                  <a:pt x="57591" y="336282"/>
                </a:cubicBezTo>
                <a:cubicBezTo>
                  <a:pt x="70754" y="334432"/>
                  <a:pt x="83402" y="335653"/>
                  <a:pt x="93974" y="340165"/>
                </a:cubicBezTo>
                <a:lnTo>
                  <a:pt x="93974" y="48639"/>
                </a:lnTo>
                <a:lnTo>
                  <a:pt x="104368" y="48639"/>
                </a:lnTo>
                <a:lnTo>
                  <a:pt x="103607" y="45227"/>
                </a:lnTo>
                <a:lnTo>
                  <a:pt x="299582" y="1504"/>
                </a:lnTo>
                <a:lnTo>
                  <a:pt x="299582" y="36"/>
                </a:lnTo>
                <a:lnTo>
                  <a:pt x="306163" y="3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534275" y="4546600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465695" y="4754245"/>
            <a:ext cx="765175" cy="3194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</a:rPr>
              <a:t>...</a:t>
            </a:r>
            <a:endParaRPr lang="en-US" altLang="zh-CN" sz="1400">
              <a:ln>
                <a:noFill/>
              </a:ln>
              <a:solidFill>
                <a:schemeClr val="bg1"/>
              </a:solidFill>
              <a:latin typeface="Open Sans" panose="020B060603050402020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7437120" y="4144010"/>
            <a:ext cx="744220" cy="4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49" idx="3"/>
          </p:cNvCxnSpPr>
          <p:nvPr/>
        </p:nvCxnSpPr>
        <p:spPr>
          <a:xfrm flipH="1">
            <a:off x="5109210" y="3162935"/>
            <a:ext cx="405765" cy="7620"/>
          </a:xfrm>
          <a:prstGeom prst="line">
            <a:avLst/>
          </a:prstGeom>
          <a:ln>
            <a:solidFill>
              <a:schemeClr val="bg1"/>
            </a:solidFill>
            <a:headEnd type="triangle" w="med" len="lg"/>
            <a:tailEnd type="non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5012690" y="4260215"/>
            <a:ext cx="1872615" cy="705485"/>
          </a:xfrm>
          <a:prstGeom prst="line">
            <a:avLst/>
          </a:prstGeom>
          <a:ln>
            <a:solidFill>
              <a:schemeClr val="bg1"/>
            </a:solidFill>
            <a:headEnd type="triangle" w="med" len="lg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椭圆 10"/>
          <p:cNvSpPr/>
          <p:nvPr/>
        </p:nvSpPr>
        <p:spPr>
          <a:xfrm>
            <a:off x="4411980" y="2809240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9" name="文本框 12"/>
          <p:cNvSpPr txBox="1"/>
          <p:nvPr/>
        </p:nvSpPr>
        <p:spPr>
          <a:xfrm>
            <a:off x="4343718" y="3016885"/>
            <a:ext cx="76517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en-US" sz="1400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</a:rPr>
              <a:t>ASR</a:t>
            </a:r>
            <a:endParaRPr lang="en-US" altLang="en-US" sz="1400">
              <a:ln>
                <a:noFill/>
              </a:ln>
              <a:solidFill>
                <a:schemeClr val="bg1"/>
              </a:solidFill>
              <a:latin typeface="Open Sans" panose="020B0606030504020204" charset="0"/>
            </a:endParaRPr>
          </a:p>
        </p:txBody>
      </p:sp>
      <p:cxnSp>
        <p:nvCxnSpPr>
          <p:cNvPr id="53" name="直接连接符 52"/>
          <p:cNvCxnSpPr>
            <a:stCxn id="51" idx="1"/>
          </p:cNvCxnSpPr>
          <p:nvPr/>
        </p:nvCxnSpPr>
        <p:spPr>
          <a:xfrm flipH="1" flipV="1">
            <a:off x="6052185" y="3364230"/>
            <a:ext cx="865505" cy="516255"/>
          </a:xfrm>
          <a:prstGeom prst="line">
            <a:avLst/>
          </a:prstGeom>
          <a:ln>
            <a:solidFill>
              <a:schemeClr val="bg1"/>
            </a:solidFill>
            <a:headEnd type="triangle" w="med" len="lg"/>
            <a:tailEnd type="non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4391025" y="4756150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322445" y="4963795"/>
            <a:ext cx="765175" cy="3194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</a:rPr>
              <a:t>TTS</a:t>
            </a:r>
            <a:endParaRPr lang="en-US" altLang="zh-CN" sz="1400">
              <a:ln>
                <a:noFill/>
              </a:ln>
              <a:solidFill>
                <a:schemeClr val="bg1"/>
              </a:solidFill>
              <a:latin typeface="Open Sans" panose="020B0606030504020204" charset="0"/>
            </a:endParaRPr>
          </a:p>
        </p:txBody>
      </p:sp>
      <p:sp>
        <p:nvSpPr>
          <p:cNvPr id="51" name="椭圆 17"/>
          <p:cNvSpPr/>
          <p:nvPr/>
        </p:nvSpPr>
        <p:spPr>
          <a:xfrm>
            <a:off x="6825615" y="3788410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7" name="文本框 18"/>
          <p:cNvSpPr txBox="1"/>
          <p:nvPr/>
        </p:nvSpPr>
        <p:spPr>
          <a:xfrm>
            <a:off x="6757035" y="3996055"/>
            <a:ext cx="765175" cy="3194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</a:rPr>
              <a:t>Skills</a:t>
            </a:r>
            <a:endParaRPr lang="en-US" altLang="zh-CN" sz="1400">
              <a:ln>
                <a:noFill/>
              </a:ln>
              <a:solidFill>
                <a:schemeClr val="bg1"/>
              </a:solidFill>
              <a:latin typeface="Open Sans" panose="020B0606030504020204" charset="0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499735" y="2809240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431155" y="3016885"/>
            <a:ext cx="76517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</a:rPr>
              <a:t>NL</a:t>
            </a:r>
            <a:r>
              <a:rPr lang="en-US" altLang="en-US" sz="1400">
                <a:ln>
                  <a:noFill/>
                </a:ln>
                <a:solidFill>
                  <a:schemeClr val="bg1"/>
                </a:solidFill>
                <a:latin typeface="Open Sans" panose="020B0606030504020204" charset="0"/>
              </a:rPr>
              <a:t>U</a:t>
            </a:r>
            <a:endParaRPr lang="en-US" altLang="en-US" sz="1400">
              <a:ln>
                <a:noFill/>
              </a:ln>
              <a:solidFill>
                <a:schemeClr val="bg1"/>
              </a:solidFill>
              <a:latin typeface="Open Sans" panose="020B0606030504020204" charset="0"/>
            </a:endParaRPr>
          </a:p>
        </p:txBody>
      </p:sp>
      <p:cxnSp>
        <p:nvCxnSpPr>
          <p:cNvPr id="83" name="直接箭头连接符 16"/>
          <p:cNvCxnSpPr>
            <a:stCxn id="26" idx="3"/>
          </p:cNvCxnSpPr>
          <p:nvPr/>
        </p:nvCxnSpPr>
        <p:spPr>
          <a:xfrm flipV="1">
            <a:off x="4066540" y="3186430"/>
            <a:ext cx="310515" cy="20955"/>
          </a:xfrm>
          <a:prstGeom prst="straightConnector1">
            <a:avLst/>
          </a:prstGeom>
          <a:ln w="9525">
            <a:solidFill>
              <a:schemeClr val="bg1"/>
            </a:solidFill>
            <a:headEnd type="none"/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What to do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954405" y="1652270"/>
            <a:ext cx="77387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+mj-ea"/>
              <a:buAutoNum type="circleNumDbPlain"/>
            </a:pPr>
            <a:r>
              <a:rPr lang="en-US" altLang="zh-CN" sz="2400">
                <a:solidFill>
                  <a:schemeClr val="bg1"/>
                </a:solidFill>
              </a:rPr>
              <a:t>Hardware</a:t>
            </a:r>
            <a:endParaRPr lang="en-US" altLang="zh-CN" sz="240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SBC like Raspberry PI, NanoPi Air</a:t>
            </a:r>
            <a:endParaRPr lang="en-US" altLang="zh-CN" sz="240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Mic Array</a:t>
            </a:r>
            <a:endParaRPr lang="en-US" altLang="zh-CN" sz="2400">
              <a:solidFill>
                <a:schemeClr val="bg1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>
                <a:solidFill>
                  <a:schemeClr val="bg1"/>
                </a:solidFill>
              </a:rPr>
              <a:t>Software</a:t>
            </a:r>
            <a:endParaRPr lang="en-US" altLang="zh-CN" sz="240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Audio processing algorithms (AEC, Beamforming)</a:t>
            </a:r>
            <a:endParaRPr lang="en-US" altLang="zh-CN" sz="240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Voice Assistant (KWS, ASR, NLU, STT)</a:t>
            </a:r>
            <a:endParaRPr lang="en-US" altLang="zh-CN" sz="2400">
              <a:solidFill>
                <a:schemeClr val="bg1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>
                <a:solidFill>
                  <a:schemeClr val="bg1"/>
                </a:solidFill>
              </a:rPr>
              <a:t>Document</a:t>
            </a:r>
            <a:endParaRPr lang="en-US" altLang="zh-CN" sz="240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</a:rPr>
              <a:t>Doc like Linux From Scratch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8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b"/>
  <p:tag name="KSO_WM_UNIT_INDEX" val="1"/>
  <p:tag name="KSO_WM_UNIT_ID" val="custom20187308_1*b*1"/>
  <p:tag name="KSO_WM_UNIT_LAYERLEVEL" val="1"/>
  <p:tag name="KSO_WM_UNIT_VALUE" val="15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peaker name and title here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WPS 演示</Application>
  <PresentationFormat>宽屏</PresentationFormat>
  <Paragraphs>125</Paragraphs>
  <Slides>14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Open Sans</vt:lpstr>
      <vt:lpstr>Franklin Gothic Medium</vt:lpstr>
      <vt:lpstr>Microsoft YaHei</vt:lpstr>
      <vt:lpstr>Arial Unicode MS</vt:lpstr>
      <vt:lpstr>DengXian</vt:lpstr>
      <vt:lpstr>1_空白设计模板</vt:lpstr>
      <vt:lpstr>Smart Speaker from Scratch </vt:lpstr>
      <vt:lpstr>Content</vt:lpstr>
      <vt:lpstr>Why an open source smart speaker</vt:lpstr>
      <vt:lpstr>Idea from Routers &amp; OpenWrt</vt:lpstr>
      <vt:lpstr>A little bit different</vt:lpstr>
      <vt:lpstr>Hacking vs Making</vt:lpstr>
      <vt:lpstr>Content</vt:lpstr>
      <vt:lpstr>How a smart speaker works</vt:lpstr>
      <vt:lpstr>What to do</vt:lpstr>
      <vt:lpstr>Content</vt:lpstr>
      <vt:lpstr>Prototype #1</vt:lpstr>
      <vt:lpstr>Next step</vt:lpstr>
      <vt:lpstr>Follow the project on Hackady &amp; Github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Yihui</cp:lastModifiedBy>
  <cp:revision>435</cp:revision>
  <dcterms:created xsi:type="dcterms:W3CDTF">2017-08-03T09:01:00Z</dcterms:created>
  <dcterms:modified xsi:type="dcterms:W3CDTF">2019-03-22T12:27:21Z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