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80" r:id="rId14"/>
    <p:sldId id="273" r:id="rId15"/>
    <p:sldId id="274" r:id="rId16"/>
    <p:sldId id="272" r:id="rId17"/>
    <p:sldId id="267" r:id="rId18"/>
    <p:sldId id="268" r:id="rId19"/>
    <p:sldId id="271" r:id="rId20"/>
    <p:sldId id="276" r:id="rId21"/>
    <p:sldId id="277" r:id="rId22"/>
    <p:sldId id="270" r:id="rId23"/>
    <p:sldId id="275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CABF02-D77A-4BA4-855D-9423B8CF2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Bezstopniowa Skrzynia biegów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7AC882-ACD0-4218-95CE-6393D3D06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Projekt CVT z lego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9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4D261-82F1-45CA-A3D6-4A8C20F3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1087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Część piąta - pas</a:t>
            </a:r>
            <a:endParaRPr lang="en-US" sz="3200" dirty="0"/>
          </a:p>
        </p:txBody>
      </p:sp>
      <p:pic>
        <p:nvPicPr>
          <p:cNvPr id="7170" name="Picture 2" descr="https://lh5.googleusercontent.com/wk3knyjFP9dXD24pwm36gtJZVxVL-h0T2yBT_EU6FBE6niW5AvDQUyk7vFDLmsNTJNaUOCN5HuM8ynvM1Y43zUZhOLTEDxXqgp_FwoEtO7yY7myXUsImSv7z1JkEbTzscYp9paHH">
            <a:extLst>
              <a:ext uri="{FF2B5EF4-FFF2-40B4-BE49-F238E27FC236}">
                <a16:creationId xmlns:a16="http://schemas.microsoft.com/office/drawing/2014/main" id="{3A83066D-89CA-4B10-BFE5-F3C1B1F9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1366887"/>
            <a:ext cx="70008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1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26E1ED-69E6-4885-AEF3-3949B7E3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640" y="372359"/>
            <a:ext cx="3667170" cy="35814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Przenoszenie napędu</a:t>
            </a:r>
          </a:p>
          <a:p>
            <a:r>
              <a:rPr lang="pl-PL" dirty="0"/>
              <a:t>Przekładnia kątowa doprowadzająca napęd z </a:t>
            </a:r>
            <a:r>
              <a:rPr lang="pl-PL" dirty="0" err="1"/>
              <a:t>serwa</a:t>
            </a:r>
            <a:r>
              <a:rPr lang="pl-PL" dirty="0"/>
              <a:t> do siłownika odchylającego dysk</a:t>
            </a:r>
            <a:endParaRPr lang="en-US" dirty="0"/>
          </a:p>
          <a:p>
            <a:r>
              <a:rPr lang="pl-PL" dirty="0"/>
              <a:t>Siłownik odchylający dysk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9CDC6A-8567-4134-9012-DF0EBFF991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3" y="372359"/>
            <a:ext cx="5465321" cy="21917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7ADE45A-99E2-419F-97ED-801955B2FF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7453" y="2923477"/>
            <a:ext cx="5465320" cy="32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FDF9D-C50D-4FAE-9F7D-CC8C87A7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5672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Cała skrzynia + podstawka jezdna</a:t>
            </a:r>
            <a:endParaRPr lang="en-US" sz="3200" dirty="0"/>
          </a:p>
        </p:txBody>
      </p:sp>
      <p:pic>
        <p:nvPicPr>
          <p:cNvPr id="8194" name="Picture 2" descr="https://lh5.googleusercontent.com/TBTGCmIKN_8_PFHLcmqkR2VP74vjUJugl4n2J1DUyj4PiUbFyXA7_chfZn1RyQfdGPNakVsD_-J_oNZklwhdnNQRj64cGN5Xpko2hSGYUgipR7aAQIF6m2AGRd9fC_GECBqMzwXo">
            <a:extLst>
              <a:ext uri="{FF2B5EF4-FFF2-40B4-BE49-F238E27FC236}">
                <a16:creationId xmlns:a16="http://schemas.microsoft.com/office/drawing/2014/main" id="{9DDEE855-FB60-4236-9B05-3EA5520E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91472"/>
            <a:ext cx="73533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9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D36BD18-58DE-4D1A-B3A5-81B5C8D3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2" y="374501"/>
            <a:ext cx="11466135" cy="61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6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oogleusercontent.com/UmkEcyl-2EM5wRcUxOSgm3zN4SI4QejDslMX4OCTPziaJ4m_Cybs4ibWZv2YCVp5iEev7q3_aTfTmJMZK-7SrfcsTLc2hdbIuHhddsZnOoiiPGJ1QQGbCXaDRFA6O33FFlyjT-wh">
            <a:extLst>
              <a:ext uri="{FF2B5EF4-FFF2-40B4-BE49-F238E27FC236}">
                <a16:creationId xmlns:a16="http://schemas.microsoft.com/office/drawing/2014/main" id="{A341B73B-5D6D-4E8A-9495-2516CE8B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1" y="961534"/>
            <a:ext cx="10396758" cy="51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7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8DEF376-9C28-4E77-B6C8-60575A5C9F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5525" y="407709"/>
            <a:ext cx="10180949" cy="60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6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376F1-57B6-47DD-A588-7E7D16E9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części mechanicznej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D11509-2842-4B28-B502-00BE8D62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Projekt zawiera:</a:t>
            </a:r>
          </a:p>
          <a:p>
            <a:r>
              <a:rPr lang="pl-PL" dirty="0"/>
              <a:t>Skrętne koła</a:t>
            </a:r>
          </a:p>
          <a:p>
            <a:r>
              <a:rPr lang="pl-PL" dirty="0"/>
              <a:t>Stożkowaty pas</a:t>
            </a:r>
          </a:p>
          <a:p>
            <a:r>
              <a:rPr lang="pl-PL" dirty="0"/>
              <a:t>757 komponentów lego i rysowanych części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865E01-F0CB-4B06-99F0-2A0317FC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elektroniczna</a:t>
            </a:r>
            <a:endParaRPr lang="en-US" dirty="0"/>
          </a:p>
        </p:txBody>
      </p:sp>
      <p:sp>
        <p:nvSpPr>
          <p:cNvPr id="39" name="Symbol zastępczy zawartości 38">
            <a:extLst>
              <a:ext uri="{FF2B5EF4-FFF2-40B4-BE49-F238E27FC236}">
                <a16:creationId xmlns:a16="http://schemas.microsoft.com/office/drawing/2014/main" id="{2FE4D543-7541-4844-8CB9-77EE38B8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74" y="1131216"/>
            <a:ext cx="3358351" cy="47361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Legenda:</a:t>
            </a:r>
            <a:endParaRPr lang="en-US" dirty="0"/>
          </a:p>
          <a:p>
            <a:pPr lvl="0"/>
            <a:r>
              <a:rPr lang="pl-PL" dirty="0"/>
              <a:t>S** - </a:t>
            </a:r>
            <a:r>
              <a:rPr lang="pl-PL" dirty="0" err="1"/>
              <a:t>servo</a:t>
            </a:r>
            <a:r>
              <a:rPr lang="pl-PL" dirty="0"/>
              <a:t> (S* - numer pary sprzężonej, S** - numer </a:t>
            </a:r>
            <a:r>
              <a:rPr lang="pl-PL" dirty="0" err="1"/>
              <a:t>servo</a:t>
            </a:r>
            <a:r>
              <a:rPr lang="pl-PL" dirty="0"/>
              <a:t> w parze),</a:t>
            </a:r>
            <a:endParaRPr lang="en-US" dirty="0"/>
          </a:p>
          <a:p>
            <a:pPr lvl="0"/>
            <a:r>
              <a:rPr lang="pl-PL" dirty="0"/>
              <a:t>AR - płytka </a:t>
            </a:r>
            <a:r>
              <a:rPr lang="pl-PL" dirty="0" err="1"/>
              <a:t>Arduino</a:t>
            </a:r>
            <a:r>
              <a:rPr lang="pl-PL" dirty="0"/>
              <a:t>,</a:t>
            </a:r>
            <a:endParaRPr lang="en-US" dirty="0"/>
          </a:p>
          <a:p>
            <a:pPr lvl="0"/>
            <a:r>
              <a:rPr lang="pl-PL" dirty="0"/>
              <a:t>SG - silnik główny,</a:t>
            </a:r>
            <a:endParaRPr lang="en-US" dirty="0"/>
          </a:p>
          <a:p>
            <a:pPr lvl="0"/>
            <a:r>
              <a:rPr lang="pl-PL" dirty="0"/>
              <a:t>MH - mostek H,</a:t>
            </a:r>
            <a:endParaRPr lang="en-US" dirty="0"/>
          </a:p>
          <a:p>
            <a:pPr lvl="0"/>
            <a:r>
              <a:rPr lang="pl-PL" dirty="0"/>
              <a:t>B - przełącznik suwakowy/przycisk - włączający/wyłączający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6A7B61E-FAB0-44C8-A729-11EDEDFBA3B0}"/>
              </a:ext>
            </a:extLst>
          </p:cNvPr>
          <p:cNvGrpSpPr/>
          <p:nvPr/>
        </p:nvGrpSpPr>
        <p:grpSpPr>
          <a:xfrm>
            <a:off x="1371600" y="1428750"/>
            <a:ext cx="6620810" cy="4531347"/>
            <a:chOff x="2369175" y="388325"/>
            <a:chExt cx="4874491" cy="4617875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487EF770-983C-430C-8D30-DDB6E00B8CF1}"/>
                </a:ext>
              </a:extLst>
            </p:cNvPr>
            <p:cNvSpPr/>
            <p:nvPr/>
          </p:nvSpPr>
          <p:spPr>
            <a:xfrm>
              <a:off x="2369175" y="1274300"/>
              <a:ext cx="794100" cy="5883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F5880200-8D7A-45C4-93CB-7F48B9F80E5A}"/>
                </a:ext>
              </a:extLst>
            </p:cNvPr>
            <p:cNvSpPr/>
            <p:nvPr/>
          </p:nvSpPr>
          <p:spPr>
            <a:xfrm>
              <a:off x="4119175" y="1258200"/>
              <a:ext cx="794100" cy="5883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E524C59E-ADB4-4897-A5CB-B486DBEB2F75}"/>
                </a:ext>
              </a:extLst>
            </p:cNvPr>
            <p:cNvSpPr/>
            <p:nvPr/>
          </p:nvSpPr>
          <p:spPr>
            <a:xfrm>
              <a:off x="2369175" y="3354550"/>
              <a:ext cx="794100" cy="5883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97217A5D-37D8-4094-83A9-522472DB44F4}"/>
                </a:ext>
              </a:extLst>
            </p:cNvPr>
            <p:cNvSpPr/>
            <p:nvPr/>
          </p:nvSpPr>
          <p:spPr>
            <a:xfrm>
              <a:off x="4119175" y="3354550"/>
              <a:ext cx="794100" cy="5883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5" name="Pole tekstowe 6">
              <a:extLst>
                <a:ext uri="{FF2B5EF4-FFF2-40B4-BE49-F238E27FC236}">
                  <a16:creationId xmlns:a16="http://schemas.microsoft.com/office/drawing/2014/main" id="{44419947-28A0-4EEB-B7B2-4527AA4B2BFA}"/>
                </a:ext>
              </a:extLst>
            </p:cNvPr>
            <p:cNvSpPr txBox="1"/>
            <p:nvPr/>
          </p:nvSpPr>
          <p:spPr>
            <a:xfrm>
              <a:off x="2496644" y="1368306"/>
              <a:ext cx="538743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S11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6" name="Pole tekstowe 7">
              <a:extLst>
                <a:ext uri="{FF2B5EF4-FFF2-40B4-BE49-F238E27FC236}">
                  <a16:creationId xmlns:a16="http://schemas.microsoft.com/office/drawing/2014/main" id="{39295263-FDB4-46D1-8BE3-2BD11E50809A}"/>
                </a:ext>
              </a:extLst>
            </p:cNvPr>
            <p:cNvSpPr txBox="1"/>
            <p:nvPr/>
          </p:nvSpPr>
          <p:spPr>
            <a:xfrm>
              <a:off x="4246566" y="1374261"/>
              <a:ext cx="538743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S12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7" name="Pole tekstowe 8">
              <a:extLst>
                <a:ext uri="{FF2B5EF4-FFF2-40B4-BE49-F238E27FC236}">
                  <a16:creationId xmlns:a16="http://schemas.microsoft.com/office/drawing/2014/main" id="{50487022-2DDE-4D0B-B3C6-E07FC13C3E1A}"/>
                </a:ext>
              </a:extLst>
            </p:cNvPr>
            <p:cNvSpPr txBox="1"/>
            <p:nvPr/>
          </p:nvSpPr>
          <p:spPr>
            <a:xfrm>
              <a:off x="2496667" y="3448554"/>
              <a:ext cx="539294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S21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8" name="Pole tekstowe 9">
              <a:extLst>
                <a:ext uri="{FF2B5EF4-FFF2-40B4-BE49-F238E27FC236}">
                  <a16:creationId xmlns:a16="http://schemas.microsoft.com/office/drawing/2014/main" id="{E062B6CD-B7ED-4541-BA72-1DEB7320D4C4}"/>
                </a:ext>
              </a:extLst>
            </p:cNvPr>
            <p:cNvSpPr txBox="1"/>
            <p:nvPr/>
          </p:nvSpPr>
          <p:spPr>
            <a:xfrm>
              <a:off x="4246566" y="3448554"/>
              <a:ext cx="538743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S22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9" name="Łącznik: łamany 18">
              <a:extLst>
                <a:ext uri="{FF2B5EF4-FFF2-40B4-BE49-F238E27FC236}">
                  <a16:creationId xmlns:a16="http://schemas.microsoft.com/office/drawing/2014/main" id="{25F53F22-F384-4622-9BD7-86D22F80DE5F}"/>
                </a:ext>
              </a:extLst>
            </p:cNvPr>
            <p:cNvCxnSpPr/>
            <p:nvPr/>
          </p:nvCxnSpPr>
          <p:spPr>
            <a:xfrm flipH="1">
              <a:off x="4913275" y="1551750"/>
              <a:ext cx="7290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Łącznik: łamany 19">
              <a:extLst>
                <a:ext uri="{FF2B5EF4-FFF2-40B4-BE49-F238E27FC236}">
                  <a16:creationId xmlns:a16="http://schemas.microsoft.com/office/drawing/2014/main" id="{74C0C4E3-505B-4846-BB1A-AAC77E71D8E7}"/>
                </a:ext>
              </a:extLst>
            </p:cNvPr>
            <p:cNvCxnSpPr/>
            <p:nvPr/>
          </p:nvCxnSpPr>
          <p:spPr>
            <a:xfrm rot="5400000">
              <a:off x="2188275" y="578750"/>
              <a:ext cx="1170600" cy="808800"/>
            </a:xfrm>
            <a:prstGeom prst="bentConnector4">
              <a:avLst>
                <a:gd name="adj1" fmla="val -824"/>
                <a:gd name="adj2" fmla="val 129442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Łącznik: łamany 20">
              <a:extLst>
                <a:ext uri="{FF2B5EF4-FFF2-40B4-BE49-F238E27FC236}">
                  <a16:creationId xmlns:a16="http://schemas.microsoft.com/office/drawing/2014/main" id="{31A2E5E6-93CB-42CA-AA13-6CEC650FC77B}"/>
                </a:ext>
              </a:extLst>
            </p:cNvPr>
            <p:cNvCxnSpPr/>
            <p:nvPr/>
          </p:nvCxnSpPr>
          <p:spPr>
            <a:xfrm>
              <a:off x="4910125" y="3645700"/>
              <a:ext cx="7335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Łącznik: łamany 21">
              <a:extLst>
                <a:ext uri="{FF2B5EF4-FFF2-40B4-BE49-F238E27FC236}">
                  <a16:creationId xmlns:a16="http://schemas.microsoft.com/office/drawing/2014/main" id="{29ED654B-027B-46D6-A15B-E5E0F3E4F395}"/>
                </a:ext>
              </a:extLst>
            </p:cNvPr>
            <p:cNvCxnSpPr/>
            <p:nvPr/>
          </p:nvCxnSpPr>
          <p:spPr>
            <a:xfrm rot="5400000" flipH="1">
              <a:off x="2090325" y="3927550"/>
              <a:ext cx="1357500" cy="799800"/>
            </a:xfrm>
            <a:prstGeom prst="bentConnector4">
              <a:avLst>
                <a:gd name="adj1" fmla="val 341"/>
                <a:gd name="adj2" fmla="val 12977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8A2E4951-AB9F-47F5-8A29-48C8F8615B04}"/>
                </a:ext>
              </a:extLst>
            </p:cNvPr>
            <p:cNvSpPr/>
            <p:nvPr/>
          </p:nvSpPr>
          <p:spPr>
            <a:xfrm>
              <a:off x="5640675" y="1497725"/>
              <a:ext cx="735000" cy="22056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" name="Pole tekstowe 15">
              <a:extLst>
                <a:ext uri="{FF2B5EF4-FFF2-40B4-BE49-F238E27FC236}">
                  <a16:creationId xmlns:a16="http://schemas.microsoft.com/office/drawing/2014/main" id="{BEB06FBA-2AA4-4036-A92A-C96988BBC68A}"/>
                </a:ext>
              </a:extLst>
            </p:cNvPr>
            <p:cNvSpPr txBox="1"/>
            <p:nvPr/>
          </p:nvSpPr>
          <p:spPr>
            <a:xfrm>
              <a:off x="5738428" y="2400395"/>
              <a:ext cx="539294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AR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25" name="Łącznik: łamany 24">
              <a:extLst>
                <a:ext uri="{FF2B5EF4-FFF2-40B4-BE49-F238E27FC236}">
                  <a16:creationId xmlns:a16="http://schemas.microsoft.com/office/drawing/2014/main" id="{29F7AB90-A1C0-4E5C-9E1F-DA6BFB6ECEA9}"/>
                </a:ext>
              </a:extLst>
            </p:cNvPr>
            <p:cNvCxnSpPr/>
            <p:nvPr/>
          </p:nvCxnSpPr>
          <p:spPr>
            <a:xfrm>
              <a:off x="3163275" y="388325"/>
              <a:ext cx="2844900" cy="1109400"/>
            </a:xfrm>
            <a:prstGeom prst="bentConnector2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Łącznik: łamany 25">
              <a:extLst>
                <a:ext uri="{FF2B5EF4-FFF2-40B4-BE49-F238E27FC236}">
                  <a16:creationId xmlns:a16="http://schemas.microsoft.com/office/drawing/2014/main" id="{76BB29F8-ADEC-47C6-A806-E2DAFB4655F4}"/>
                </a:ext>
              </a:extLst>
            </p:cNvPr>
            <p:cNvCxnSpPr/>
            <p:nvPr/>
          </p:nvCxnSpPr>
          <p:spPr>
            <a:xfrm rot="10800000" flipH="1">
              <a:off x="3163275" y="3703325"/>
              <a:ext cx="2844900" cy="1298100"/>
            </a:xfrm>
            <a:prstGeom prst="bentConnector2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FCC9ABFF-F7C6-4117-A227-9BF19EBF4B55}"/>
                </a:ext>
              </a:extLst>
            </p:cNvPr>
            <p:cNvSpPr/>
            <p:nvPr/>
          </p:nvSpPr>
          <p:spPr>
            <a:xfrm>
              <a:off x="2794025" y="2324325"/>
              <a:ext cx="656700" cy="5685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Pole tekstowe 19">
              <a:extLst>
                <a:ext uri="{FF2B5EF4-FFF2-40B4-BE49-F238E27FC236}">
                  <a16:creationId xmlns:a16="http://schemas.microsoft.com/office/drawing/2014/main" id="{57F7886E-5E39-4276-B0F6-7CC026955314}"/>
                </a:ext>
              </a:extLst>
            </p:cNvPr>
            <p:cNvSpPr txBox="1"/>
            <p:nvPr/>
          </p:nvSpPr>
          <p:spPr>
            <a:xfrm>
              <a:off x="2882045" y="2400345"/>
              <a:ext cx="480349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SG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6B47B36F-77E9-43D9-8A72-143D80D3EFBB}"/>
                </a:ext>
              </a:extLst>
            </p:cNvPr>
            <p:cNvSpPr/>
            <p:nvPr/>
          </p:nvSpPr>
          <p:spPr>
            <a:xfrm>
              <a:off x="3809113" y="2360375"/>
              <a:ext cx="1385100" cy="4803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Pole tekstowe 21">
              <a:extLst>
                <a:ext uri="{FF2B5EF4-FFF2-40B4-BE49-F238E27FC236}">
                  <a16:creationId xmlns:a16="http://schemas.microsoft.com/office/drawing/2014/main" id="{7CA2498A-E857-46F6-B025-25674FC3A55B}"/>
                </a:ext>
              </a:extLst>
            </p:cNvPr>
            <p:cNvSpPr txBox="1"/>
            <p:nvPr/>
          </p:nvSpPr>
          <p:spPr>
            <a:xfrm>
              <a:off x="4106424" y="2405195"/>
              <a:ext cx="734860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MH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31" name="Łącznik: łamany 30">
              <a:extLst>
                <a:ext uri="{FF2B5EF4-FFF2-40B4-BE49-F238E27FC236}">
                  <a16:creationId xmlns:a16="http://schemas.microsoft.com/office/drawing/2014/main" id="{ED1D413E-F611-49E5-9B1B-5898537E6822}"/>
                </a:ext>
              </a:extLst>
            </p:cNvPr>
            <p:cNvCxnSpPr/>
            <p:nvPr/>
          </p:nvCxnSpPr>
          <p:spPr>
            <a:xfrm rot="-5400000">
              <a:off x="3785975" y="2177025"/>
              <a:ext cx="52200" cy="1379400"/>
            </a:xfrm>
            <a:prstGeom prst="bentConnector3">
              <a:avLst>
                <a:gd name="adj1" fmla="val -33606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Łącznik: łamany 31">
              <a:extLst>
                <a:ext uri="{FF2B5EF4-FFF2-40B4-BE49-F238E27FC236}">
                  <a16:creationId xmlns:a16="http://schemas.microsoft.com/office/drawing/2014/main" id="{94E8C54F-4776-42C9-8FE8-5A0DCFEF30F9}"/>
                </a:ext>
              </a:extLst>
            </p:cNvPr>
            <p:cNvCxnSpPr/>
            <p:nvPr/>
          </p:nvCxnSpPr>
          <p:spPr>
            <a:xfrm rot="-5400000" flipH="1">
              <a:off x="3794075" y="1652625"/>
              <a:ext cx="36000" cy="1379400"/>
            </a:xfrm>
            <a:prstGeom prst="bentConnector3">
              <a:avLst>
                <a:gd name="adj1" fmla="val -68375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Łącznik prosty ze strzałką 32">
              <a:extLst>
                <a:ext uri="{FF2B5EF4-FFF2-40B4-BE49-F238E27FC236}">
                  <a16:creationId xmlns:a16="http://schemas.microsoft.com/office/drawing/2014/main" id="{D9E0A22A-F9DE-48DC-A4F2-CDC14FA5AB9E}"/>
                </a:ext>
              </a:extLst>
            </p:cNvPr>
            <p:cNvCxnSpPr/>
            <p:nvPr/>
          </p:nvCxnSpPr>
          <p:spPr>
            <a:xfrm>
              <a:off x="5194213" y="2600525"/>
              <a:ext cx="4464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2F1B75EB-80B6-4A24-B998-6A9EA86B1D7F}"/>
                </a:ext>
              </a:extLst>
            </p:cNvPr>
            <p:cNvSpPr/>
            <p:nvPr/>
          </p:nvSpPr>
          <p:spPr>
            <a:xfrm>
              <a:off x="6733875" y="2360325"/>
              <a:ext cx="480600" cy="480300"/>
            </a:xfrm>
            <a:prstGeom prst="ellipse">
              <a:avLst/>
            </a:prstGeom>
            <a:solidFill>
              <a:srgbClr val="CC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35" name="Łącznik prosty ze strzałką 34">
              <a:extLst>
                <a:ext uri="{FF2B5EF4-FFF2-40B4-BE49-F238E27FC236}">
                  <a16:creationId xmlns:a16="http://schemas.microsoft.com/office/drawing/2014/main" id="{9D0A6E21-2645-4232-80E8-E26F82A9A84B}"/>
                </a:ext>
              </a:extLst>
            </p:cNvPr>
            <p:cNvCxnSpPr/>
            <p:nvPr/>
          </p:nvCxnSpPr>
          <p:spPr>
            <a:xfrm>
              <a:off x="6375675" y="2600525"/>
              <a:ext cx="358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" name="Pole tekstowe 27">
              <a:extLst>
                <a:ext uri="{FF2B5EF4-FFF2-40B4-BE49-F238E27FC236}">
                  <a16:creationId xmlns:a16="http://schemas.microsoft.com/office/drawing/2014/main" id="{917A4248-FD44-4910-A75A-34DBB2629A9E}"/>
                </a:ext>
              </a:extLst>
            </p:cNvPr>
            <p:cNvSpPr txBox="1"/>
            <p:nvPr/>
          </p:nvSpPr>
          <p:spPr>
            <a:xfrm>
              <a:off x="6704372" y="2400345"/>
              <a:ext cx="539294" cy="332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49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7FBFFF5-14EA-4EEE-89E8-E489CBC4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64" y="87198"/>
            <a:ext cx="8911472" cy="66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1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6315E6-7F21-4FCA-A8CE-C07ABD13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Połączenie elektroniczne</a:t>
            </a:r>
            <a:endParaRPr lang="en-US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05A6BC4-2BAB-4ACE-A5CA-F70521EB0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688" y="1240851"/>
            <a:ext cx="7729979" cy="55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60366-AB7E-4D21-A046-3431DD87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mechaniczna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27C1EB4-5BF6-498E-BABF-2559C0FF4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877" y="1428750"/>
            <a:ext cx="7900645" cy="5366415"/>
          </a:xfrm>
        </p:spPr>
      </p:pic>
    </p:spTree>
    <p:extLst>
      <p:ext uri="{BB962C8B-B14F-4D97-AF65-F5344CB8AC3E}">
        <p14:creationId xmlns:p14="http://schemas.microsoft.com/office/powerpoint/2010/main" val="140957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9EB5A-E741-4D83-92A5-40687D57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DA6C33-C0A1-4C80-A8DF-126EC0B9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EB8FFF-E885-47FE-BB73-63F6FD8F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7" y="90021"/>
            <a:ext cx="9278645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AC8741-11D0-4082-9E87-064F4A5C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B83F03-DBB8-4F9E-9180-E609C545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BD85A1-A538-4D21-99A7-328A5A38B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7" y="309127"/>
            <a:ext cx="9250066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0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A499D-5A51-496D-AC5B-9A5996B6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programistyczna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9328CF-FDBD-4D87-90AD-3C79871E2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Mamy kod źródłowy ale zajmuje za dużo miejsca</a:t>
            </a:r>
          </a:p>
          <a:p>
            <a:pPr marL="0" indent="0">
              <a:buNone/>
            </a:pPr>
            <a:r>
              <a:rPr lang="pl-PL" dirty="0"/>
              <a:t>Więc </a:t>
            </a:r>
            <a:r>
              <a:rPr lang="pl-PL"/>
              <a:t>Mateusze będą opowiadać </a:t>
            </a:r>
            <a:r>
              <a:rPr lang="pl-PL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0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49A19CA-C0FB-4C4A-B8A9-C95FD39A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51" y="96847"/>
            <a:ext cx="7035782" cy="66643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3123229-4058-4F29-A516-80133F84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833" y="2553807"/>
            <a:ext cx="4242062" cy="17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1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D26B3-878C-4D34-AAC6-51DF7662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 za uwagę!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3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67098-4F8F-4A8B-8AD1-5B608C35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441" y="1287936"/>
            <a:ext cx="9601200" cy="4282127"/>
          </a:xfrm>
        </p:spPr>
        <p:txBody>
          <a:bodyPr>
            <a:noAutofit/>
          </a:bodyPr>
          <a:lstStyle/>
          <a:p>
            <a:r>
              <a:rPr lang="pl-PL" sz="3200" dirty="0"/>
              <a:t>Skrzynia składa się z: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	- części zajmującej się rozsuwaniem i zsuwaniem dysków</a:t>
            </a:r>
            <a:br>
              <a:rPr lang="pl-PL" sz="3200" dirty="0"/>
            </a:br>
            <a:r>
              <a:rPr lang="pl-PL" sz="3200" dirty="0"/>
              <a:t>	- części zajmującej się wyprowadzaniem napędu</a:t>
            </a:r>
            <a:br>
              <a:rPr lang="pl-PL" sz="3200" dirty="0"/>
            </a:br>
            <a:r>
              <a:rPr lang="pl-PL" sz="3200" dirty="0"/>
              <a:t>	- części łączącej poszczególne elementy skrzyni </a:t>
            </a:r>
            <a:br>
              <a:rPr lang="pl-PL" sz="3200" dirty="0"/>
            </a:br>
            <a:r>
              <a:rPr lang="pl-PL" sz="3200" dirty="0"/>
              <a:t>	- pasa zajmującego się przeniesieniem napędu</a:t>
            </a:r>
            <a:br>
              <a:rPr lang="pl-PL" sz="3200" dirty="0"/>
            </a:br>
            <a:r>
              <a:rPr lang="pl-PL" sz="3200" dirty="0"/>
              <a:t>	- dysków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619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0DDC0-2908-443B-A0EC-735AB723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734" y="33700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Część pierwsza</a:t>
            </a:r>
            <a:endParaRPr lang="en-US" sz="2800" dirty="0"/>
          </a:p>
        </p:txBody>
      </p:sp>
      <p:pic>
        <p:nvPicPr>
          <p:cNvPr id="1026" name="Picture 2" descr="https://lh6.googleusercontent.com/PbWDYPhB1MSsun3siyN7QGQHMoQl8sCzB5XspA-xhTk9dD76hiJnfbKUXlO1toaLHDgcr8AaIM5-8o4-LHRfwrCP9Eak1pSWycgXLNk-G1fqg7_Wmy-Y0OybqIi7vD7RD6KhtJgJ">
            <a:extLst>
              <a:ext uri="{FF2B5EF4-FFF2-40B4-BE49-F238E27FC236}">
                <a16:creationId xmlns:a16="http://schemas.microsoft.com/office/drawing/2014/main" id="{E7AFA50C-D412-4006-B4F4-6A77992A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99" y="1179600"/>
            <a:ext cx="7788602" cy="54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2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B1zjdDYppVnQc2mOb4QS23LYkPptPXX3Cw8VY7pss4kG-ocMzh6gZPcz1C6rde_33B8rg3wba24SYq3lPoEKC1VrOwp56yfIvBdRb2iR-oXpZ-DlfnSMnleSundlVnRdcCtsv3LA">
            <a:extLst>
              <a:ext uri="{FF2B5EF4-FFF2-40B4-BE49-F238E27FC236}">
                <a16:creationId xmlns:a16="http://schemas.microsoft.com/office/drawing/2014/main" id="{7BE3E853-23A1-4CF9-908E-955F5E5B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21" y="248656"/>
            <a:ext cx="9008958" cy="63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7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CE2BB6-16F4-4735-89F4-67EF5B14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27" y="440703"/>
            <a:ext cx="9191134" cy="4171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Część druga</a:t>
            </a:r>
            <a:endParaRPr lang="en-US" sz="3600" dirty="0"/>
          </a:p>
        </p:txBody>
      </p:sp>
      <p:pic>
        <p:nvPicPr>
          <p:cNvPr id="3074" name="Picture 2" descr="https://lh3.googleusercontent.com/IUc0tJqlBGOnvCU31AFQr9bJoyGbGhft83KV9M8AhNJq-bc577lkQEo40tzaMK96HCqe1SNN0SbIF03qo_E75o8Y-O5_9CewQzwPXhWpUFlqedpvdFLle1BXFD_QUk1kN2SijSYX">
            <a:extLst>
              <a:ext uri="{FF2B5EF4-FFF2-40B4-BE49-F238E27FC236}">
                <a16:creationId xmlns:a16="http://schemas.microsoft.com/office/drawing/2014/main" id="{29985798-1B70-4CB8-BDFA-667EB9B1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40" y="1102936"/>
            <a:ext cx="8024808" cy="56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8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cUF6CqjYNUphPlDnMyPDxluNGzBTtOYuLWUV6Cz5pradywsckpJ37kBmnEbGSakh0Hv5Sd5eMVyczO5rSCF_hoUY6Lk4VLrFgZY2Ycl2yp21M8fj_u-2wjVngA5EjUJW7A5aH0sN">
            <a:extLst>
              <a:ext uri="{FF2B5EF4-FFF2-40B4-BE49-F238E27FC236}">
                <a16:creationId xmlns:a16="http://schemas.microsoft.com/office/drawing/2014/main" id="{671509E8-F72A-43F4-8935-E23E84BD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19" y="417579"/>
            <a:ext cx="8500161" cy="60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BAFDD-AB24-4962-BBD1-9E3BA313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276"/>
            <a:ext cx="9601200" cy="1039305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Część trzecia</a:t>
            </a:r>
            <a:endParaRPr lang="en-US" sz="3600" dirty="0"/>
          </a:p>
        </p:txBody>
      </p:sp>
      <p:pic>
        <p:nvPicPr>
          <p:cNvPr id="5122" name="Picture 2" descr="https://lh6.googleusercontent.com/86fz08BzwVByjtZd58e40QvTgUq7lhMSOJ4KO-RPklMaxHXuuHIr7csZ6Y9zpg5A8vaDHVHLzWhLHyKuiQNhZ3tZtmvq43ijEZoNGyKdNv36iYsvu3VutnmgR1Pwxup-Ij5MW7nK">
            <a:extLst>
              <a:ext uri="{FF2B5EF4-FFF2-40B4-BE49-F238E27FC236}">
                <a16:creationId xmlns:a16="http://schemas.microsoft.com/office/drawing/2014/main" id="{C75F5012-EC41-4544-918F-66318B6D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205452"/>
            <a:ext cx="71056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1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D5A62-A4BA-438A-A455-D5E01A69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30258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Część czwarta - dyski</a:t>
            </a:r>
            <a:endParaRPr lang="en-US" sz="3200" dirty="0"/>
          </a:p>
        </p:txBody>
      </p:sp>
      <p:pic>
        <p:nvPicPr>
          <p:cNvPr id="6146" name="Picture 2" descr="https://lh3.googleusercontent.com/D7S4xHyMixCGdST04w8MlqbDFlWLOvFksviJZxmWL1nbMVvXTxrU97NgjvtGfpJuuhCDPv6a8Skonk4rIRvLr-yKD10lkReptzZvNjBu9PcjsiKoavyMpqMm5AeAlVznHEsI13m5">
            <a:extLst>
              <a:ext uri="{FF2B5EF4-FFF2-40B4-BE49-F238E27FC236}">
                <a16:creationId xmlns:a16="http://schemas.microsoft.com/office/drawing/2014/main" id="{F8D70436-01AF-40BC-A248-D777F88E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1216058"/>
            <a:ext cx="681037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25199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133</TotalTime>
  <Words>189</Words>
  <Application>Microsoft Office PowerPoint</Application>
  <PresentationFormat>Panoramiczny</PresentationFormat>
  <Paragraphs>46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Franklin Gothic Book</vt:lpstr>
      <vt:lpstr>Wingdings</vt:lpstr>
      <vt:lpstr>Przycinanie</vt:lpstr>
      <vt:lpstr>Bezstopniowa Skrzynia biegów</vt:lpstr>
      <vt:lpstr>Część mechaniczna</vt:lpstr>
      <vt:lpstr>Skrzynia składa się z:   - części zajmującej się rozsuwaniem i zsuwaniem dysków  - części zajmującej się wyprowadzaniem napędu  - części łączącej poszczególne elementy skrzyni   - pasa zajmującego się przeniesieniem napędu  - dysków</vt:lpstr>
      <vt:lpstr>Część pierwsza</vt:lpstr>
      <vt:lpstr>Prezentacja programu PowerPoint</vt:lpstr>
      <vt:lpstr>Część druga</vt:lpstr>
      <vt:lpstr>Prezentacja programu PowerPoint</vt:lpstr>
      <vt:lpstr>Część trzecia</vt:lpstr>
      <vt:lpstr>Część czwarta - dyski</vt:lpstr>
      <vt:lpstr>Część piąta - pas</vt:lpstr>
      <vt:lpstr>Prezentacja programu PowerPoint</vt:lpstr>
      <vt:lpstr>Cała skrzynia + podstawka jezdna</vt:lpstr>
      <vt:lpstr>Prezentacja programu PowerPoint</vt:lpstr>
      <vt:lpstr>Prezentacja programu PowerPoint</vt:lpstr>
      <vt:lpstr>Prezentacja programu PowerPoint</vt:lpstr>
      <vt:lpstr>Podsumowanie części mechanicznej</vt:lpstr>
      <vt:lpstr>Część elektroniczna</vt:lpstr>
      <vt:lpstr>Prezentacja programu PowerPoint</vt:lpstr>
      <vt:lpstr>Połączenie elektroniczne</vt:lpstr>
      <vt:lpstr>Prezentacja programu PowerPoint</vt:lpstr>
      <vt:lpstr>Prezentacja programu PowerPoint</vt:lpstr>
      <vt:lpstr>Część programistyczna</vt:lpstr>
      <vt:lpstr>Prezentacja programu PowerPoint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Bezstopniowa Skrzynia biegów</dc:title>
  <dc:creator>User</dc:creator>
  <cp:lastModifiedBy>User</cp:lastModifiedBy>
  <cp:revision>16</cp:revision>
  <dcterms:created xsi:type="dcterms:W3CDTF">2021-05-27T10:38:36Z</dcterms:created>
  <dcterms:modified xsi:type="dcterms:W3CDTF">2021-05-27T19:32:50Z</dcterms:modified>
</cp:coreProperties>
</file>