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72" r:id="rId7"/>
    <p:sldId id="273" r:id="rId8"/>
    <p:sldId id="274" r:id="rId9"/>
    <p:sldId id="268" r:id="rId10"/>
    <p:sldId id="275" r:id="rId11"/>
    <p:sldId id="276" r:id="rId12"/>
    <p:sldId id="277" r:id="rId13"/>
    <p:sldId id="27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0704" autoAdjust="0"/>
  </p:normalViewPr>
  <p:slideViewPr>
    <p:cSldViewPr snapToGrid="0">
      <p:cViewPr varScale="1">
        <p:scale>
          <a:sx n="125" d="100"/>
          <a:sy n="125" d="100"/>
        </p:scale>
        <p:origin x="2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3944112"/>
            <a:ext cx="4941771" cy="1612930"/>
          </a:xfrm>
        </p:spPr>
        <p:txBody>
          <a:bodyPr/>
          <a:lstStyle/>
          <a:p>
            <a:r>
              <a:rPr lang="en-US" dirty="0"/>
              <a:t>Lil’ Buddy</a:t>
            </a:r>
            <a:br>
              <a:rPr lang="en-US" dirty="0"/>
            </a:br>
            <a:r>
              <a:rPr lang="en-US" dirty="0"/>
              <a:t>2N3904/2N3906 Power Amplifier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/>
          <a:p>
            <a:r>
              <a:rPr lang="en-US" dirty="0"/>
              <a:t>John Guy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D044-C704-4974-935B-AE3D7EFC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331"/>
          </a:xfrm>
        </p:spPr>
        <p:txBody>
          <a:bodyPr/>
          <a:lstStyle/>
          <a:p>
            <a:pPr algn="l"/>
            <a:r>
              <a:rPr lang="en-US" dirty="0"/>
              <a:t>PCB BOTTOM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672774E-BCBF-4B44-9E79-28E9153A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AD6D3-B1FB-463D-87D0-FA9A4AEA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D5843A7-CBF3-441B-919C-8467B2BB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AE7E8-BFC9-6A43-DDF8-A9F7084D3BCD}"/>
              </a:ext>
            </a:extLst>
          </p:cNvPr>
          <p:cNvSpPr txBox="1"/>
          <p:nvPr/>
        </p:nvSpPr>
        <p:spPr>
          <a:xfrm>
            <a:off x="838200" y="1292352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85x40.5mm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mounting holes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surface will be face up when PCB is attached to heatsink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 through hole components on this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 potentiometer is adjusted for 35mA supply current at no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OFFSET potentiometer is adjusted for 0VDC offset with no load, no input.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A purple circuit board with white text&#10;&#10;Description automatically generated">
            <a:extLst>
              <a:ext uri="{FF2B5EF4-FFF2-40B4-BE49-F238E27FC236}">
                <a16:creationId xmlns:a16="http://schemas.microsoft.com/office/drawing/2014/main" id="{6E7B17ED-546A-B38F-8FEB-D640668FB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119597"/>
            <a:ext cx="7924800" cy="37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16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C7382-18E7-4821-8C61-461D6BBE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FA1B-5022-47AB-A0AE-8F5C5797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/>
          <a:lstStyle/>
          <a:p>
            <a:r>
              <a:rPr lang="en-US" dirty="0"/>
              <a:t>I had seen recent efforts to use parallel 2N3904 and 2N3906 transistors to make a power amplifier. This is my take on this exercise.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12647-CCB2-45E2-A9CB-A868F490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D044-C704-4974-935B-AE3D7EFC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331"/>
          </a:xfrm>
        </p:spPr>
        <p:txBody>
          <a:bodyPr/>
          <a:lstStyle/>
          <a:p>
            <a:pPr algn="l"/>
            <a:r>
              <a:rPr lang="en-US" dirty="0"/>
              <a:t>PREAMPLIFIER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672774E-BCBF-4B44-9E79-28E9153A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AD6D3-B1FB-463D-87D0-FA9A4AEA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D5843A7-CBF3-441B-919C-8467B2BB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AE7E8-BFC9-6A43-DDF8-A9F7084D3BCD}"/>
              </a:ext>
            </a:extLst>
          </p:cNvPr>
          <p:cNvSpPr txBox="1"/>
          <p:nvPr/>
        </p:nvSpPr>
        <p:spPr>
          <a:xfrm>
            <a:off x="838200" y="1292352"/>
            <a:ext cx="3599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Modeled after NJM2068, but with NPN 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Q8 and Q9 run at 500µA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Q1-Q4 are a cross coupled quad for lower noise and resistance to thermal gradient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Recent addition is a second Baker clamp to improve clipping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BAF11-CE55-C281-20C8-2335FC644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352" y="46411"/>
            <a:ext cx="3121369" cy="2913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50389-5449-8356-ED6B-3E58AD31E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2944416"/>
            <a:ext cx="6979920" cy="38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2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D044-C704-4974-935B-AE3D7EFC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331"/>
          </a:xfrm>
        </p:spPr>
        <p:txBody>
          <a:bodyPr/>
          <a:lstStyle/>
          <a:p>
            <a:pPr algn="l"/>
            <a:r>
              <a:rPr lang="en-US" dirty="0"/>
              <a:t>BIAS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672774E-BCBF-4B44-9E79-28E9153A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AD6D3-B1FB-463D-87D0-FA9A4AEA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D5843A7-CBF3-441B-919C-8467B2BB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AE7E8-BFC9-6A43-DDF8-A9F7084D3BCD}"/>
              </a:ext>
            </a:extLst>
          </p:cNvPr>
          <p:cNvSpPr txBox="1"/>
          <p:nvPr/>
        </p:nvSpPr>
        <p:spPr>
          <a:xfrm>
            <a:off x="838200" y="1292352"/>
            <a:ext cx="4599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5.6V Zener with a nominal 0mV/°C </a:t>
            </a:r>
            <a:r>
              <a:rPr lang="en-US" dirty="0" err="1"/>
              <a:t>tempco</a:t>
            </a:r>
            <a:r>
              <a:rPr lang="en-US" dirty="0"/>
              <a:t> has a diode in series to give it -2mV/°C </a:t>
            </a:r>
            <a:r>
              <a:rPr lang="en-US" dirty="0" err="1"/>
              <a:t>tempco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matches the </a:t>
            </a:r>
            <a:r>
              <a:rPr lang="en-US" dirty="0" err="1"/>
              <a:t>tempco</a:t>
            </a:r>
            <a:r>
              <a:rPr lang="en-US" dirty="0"/>
              <a:t> of VBE of Q34, thus stable bias over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Q37 runs at 1mA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preamp section runs at 500µA per leg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output section has ±1mA and ±4mA bias inputs.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05ADF-A9A2-6C77-B05C-64F3AF359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632" y="581261"/>
            <a:ext cx="6394650" cy="552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D044-C704-4974-935B-AE3D7EFC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331"/>
          </a:xfrm>
        </p:spPr>
        <p:txBody>
          <a:bodyPr/>
          <a:lstStyle/>
          <a:p>
            <a:pPr algn="l"/>
            <a:r>
              <a:rPr lang="en-US" dirty="0"/>
              <a:t>OUTPUT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672774E-BCBF-4B44-9E79-28E9153A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AD6D3-B1FB-463D-87D0-FA9A4AEA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D5843A7-CBF3-441B-919C-8467B2BB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AE7E8-BFC9-6A43-DDF8-A9F7084D3BCD}"/>
              </a:ext>
            </a:extLst>
          </p:cNvPr>
          <p:cNvSpPr txBox="1"/>
          <p:nvPr/>
        </p:nvSpPr>
        <p:spPr>
          <a:xfrm>
            <a:off x="441960" y="1316736"/>
            <a:ext cx="33680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complementary Darlington emitter follower input stage is followed by a complementary emitter follower output stage.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R15, 200Ω as shown, will be hand trimmed from 150Ω to 250Ω to establish bias on the ±12V supplies at 35mA with no load and input grounded.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current limit is ±11A, or about 700mA per transistor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3.7W</a:t>
            </a:r>
            <a:r>
              <a:rPr lang="en-US" baseline="-25000" dirty="0"/>
              <a:t>RMS</a:t>
            </a:r>
            <a:r>
              <a:rPr lang="en-US" dirty="0"/>
              <a:t> output power the peak power in each output transistor is 278mW, with an average power of 113mW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9EE950-FA60-4564-3293-F8E20B9BB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8" y="981456"/>
            <a:ext cx="8104760" cy="377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9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D044-C704-4974-935B-AE3D7EFC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331"/>
          </a:xfrm>
        </p:spPr>
        <p:txBody>
          <a:bodyPr/>
          <a:lstStyle/>
          <a:p>
            <a:pPr algn="l"/>
            <a:r>
              <a:rPr lang="en-US" dirty="0" err="1"/>
              <a:t>thd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672774E-BCBF-4B44-9E79-28E9153A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AD6D3-B1FB-463D-87D0-FA9A4AEA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D5843A7-CBF3-441B-919C-8467B2BB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6B5505-6B78-880F-E993-FC880B14B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924" y="1048512"/>
            <a:ext cx="7616521" cy="5382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CAE7E8-BFC9-6A43-DDF8-A9F7084D3BCD}"/>
              </a:ext>
            </a:extLst>
          </p:cNvPr>
          <p:cNvSpPr txBox="1"/>
          <p:nvPr/>
        </p:nvSpPr>
        <p:spPr>
          <a:xfrm>
            <a:off x="838200" y="1292352"/>
            <a:ext cx="298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Vin = 1.4V</a:t>
            </a:r>
            <a:r>
              <a:rPr lang="en-US" baseline="-25000" dirty="0"/>
              <a:t>PP</a:t>
            </a:r>
            <a:r>
              <a:rPr lang="en-US" dirty="0"/>
              <a:t> at 1kHz</a:t>
            </a:r>
          </a:p>
          <a:p>
            <a:r>
              <a:rPr lang="en-US" dirty="0"/>
              <a:t>POUT = 3.7W</a:t>
            </a:r>
            <a:r>
              <a:rPr lang="en-US" baseline="-25000" dirty="0"/>
              <a:t>RMS</a:t>
            </a:r>
            <a:r>
              <a:rPr lang="en-US" dirty="0"/>
              <a:t> </a:t>
            </a:r>
            <a:r>
              <a:rPr lang="en-US"/>
              <a:t>into 4Ω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79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D044-C704-4974-935B-AE3D7EFC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331"/>
          </a:xfrm>
        </p:spPr>
        <p:txBody>
          <a:bodyPr/>
          <a:lstStyle/>
          <a:p>
            <a:pPr algn="l"/>
            <a:r>
              <a:rPr lang="en-US" dirty="0"/>
              <a:t>BANDWIDTH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672774E-BCBF-4B44-9E79-28E9153A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AD6D3-B1FB-463D-87D0-FA9A4AEA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D5843A7-CBF3-441B-919C-8467B2BB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AE7E8-BFC9-6A43-DDF8-A9F7084D3BCD}"/>
              </a:ext>
            </a:extLst>
          </p:cNvPr>
          <p:cNvSpPr txBox="1"/>
          <p:nvPr/>
        </p:nvSpPr>
        <p:spPr>
          <a:xfrm>
            <a:off x="838200" y="1292352"/>
            <a:ext cx="2983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Vin = 0.707RMS</a:t>
            </a:r>
          </a:p>
          <a:p>
            <a:r>
              <a:rPr lang="en-US" dirty="0"/>
              <a:t>POUT = 3.7W</a:t>
            </a:r>
            <a:r>
              <a:rPr lang="en-US" baseline="-25000" dirty="0"/>
              <a:t>RMS</a:t>
            </a:r>
            <a:r>
              <a:rPr lang="en-US" dirty="0"/>
              <a:t> into 8Ω</a:t>
            </a:r>
          </a:p>
          <a:p>
            <a:r>
              <a:rPr lang="en-US" dirty="0"/>
              <a:t>BW = 2.3MHz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63AB3E-3B07-877F-43B3-DC2541FBF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101" y="365125"/>
            <a:ext cx="4417977" cy="556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1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D044-C704-4974-935B-AE3D7EFC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331"/>
          </a:xfrm>
        </p:spPr>
        <p:txBody>
          <a:bodyPr/>
          <a:lstStyle/>
          <a:p>
            <a:pPr algn="l"/>
            <a:r>
              <a:rPr lang="en-US" dirty="0"/>
              <a:t>Current Limit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672774E-BCBF-4B44-9E79-28E9153A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AD6D3-B1FB-463D-87D0-FA9A4AEA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D5843A7-CBF3-441B-919C-8467B2BB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AE7E8-BFC9-6A43-DDF8-A9F7084D3BCD}"/>
              </a:ext>
            </a:extLst>
          </p:cNvPr>
          <p:cNvSpPr txBox="1"/>
          <p:nvPr/>
        </p:nvSpPr>
        <p:spPr>
          <a:xfrm>
            <a:off x="838200" y="1292352"/>
            <a:ext cx="2983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limit is about ±11A, suitable for 1Ω load at ±12V single ended, or 2Ω BTL.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9EE09-8214-5054-C731-DFD710EF0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184" y="228600"/>
            <a:ext cx="6283617" cy="607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7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D044-C704-4974-935B-AE3D7EFC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331"/>
          </a:xfrm>
        </p:spPr>
        <p:txBody>
          <a:bodyPr/>
          <a:lstStyle/>
          <a:p>
            <a:pPr algn="l"/>
            <a:r>
              <a:rPr lang="en-US" dirty="0"/>
              <a:t>PCB TOP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672774E-BCBF-4B44-9E79-28E9153A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AD6D3-B1FB-463D-87D0-FA9A4AEA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D5843A7-CBF3-441B-919C-8467B2BB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AE7E8-BFC9-6A43-DDF8-A9F7084D3BCD}"/>
              </a:ext>
            </a:extLst>
          </p:cNvPr>
          <p:cNvSpPr txBox="1"/>
          <p:nvPr/>
        </p:nvSpPr>
        <p:spPr>
          <a:xfrm>
            <a:off x="838200" y="1292352"/>
            <a:ext cx="2892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85x40.5mm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mounting holes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surface will be attached to heat sink via compliant thermal interface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100% SMT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components have BOM designator, decoded on other </a:t>
            </a:r>
            <a:r>
              <a:rPr lang="en-US" dirty="0" err="1"/>
              <a:t>sideof</a:t>
            </a:r>
            <a:r>
              <a:rPr lang="en-US" dirty="0"/>
              <a:t> PCB</a:t>
            </a:r>
          </a:p>
        </p:txBody>
      </p:sp>
      <p:pic>
        <p:nvPicPr>
          <p:cNvPr id="5" name="Picture 4" descr="A purple circuit board with many small letters&#10;&#10;Description automatically generated">
            <a:extLst>
              <a:ext uri="{FF2B5EF4-FFF2-40B4-BE49-F238E27FC236}">
                <a16:creationId xmlns:a16="http://schemas.microsoft.com/office/drawing/2014/main" id="{D3F90041-7813-F2F8-F166-5153358EA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576" y="1489977"/>
            <a:ext cx="8345424" cy="398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97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7328976 Minimalist presentation_Win32_v3" id="{68F91E1F-47E3-4784-97BA-A7779D45FCD8}" vid="{DD4A590D-E633-4E0F-B7C2-7C0F99B0E2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6CD170-8994-4B78-9EA8-2A6D16DEF2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C4DF17-F044-499E-9F05-A29D5AD84F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9871E02-0625-4B19-9E83-24FAEB4AAE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{73B3A314-07B2-49C8-94B2-7AA77D0C96D3}tf67328976_win32</Template>
  <TotalTime>460</TotalTime>
  <Words>391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Tenorite</vt:lpstr>
      <vt:lpstr>Office Theme</vt:lpstr>
      <vt:lpstr>Lil’ Buddy 2N3904/2N3906 Power Amplifier</vt:lpstr>
      <vt:lpstr>INTRODUCTION</vt:lpstr>
      <vt:lpstr>PREAMPLIFIER</vt:lpstr>
      <vt:lpstr>BIAS</vt:lpstr>
      <vt:lpstr>OUTPUT</vt:lpstr>
      <vt:lpstr>thd</vt:lpstr>
      <vt:lpstr>BANDWIDTH</vt:lpstr>
      <vt:lpstr>Current Limit</vt:lpstr>
      <vt:lpstr>PCB TOP</vt:lpstr>
      <vt:lpstr>PCB BOTTOM</vt:lpstr>
      <vt:lpstr>THANK YOU</vt:lpstr>
    </vt:vector>
  </TitlesOfParts>
  <Company>Analog Devices,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2N3904/2N3906 Power Amplifier</dc:title>
  <dc:creator>Guy, John</dc:creator>
  <cp:lastModifiedBy>Guy, John</cp:lastModifiedBy>
  <cp:revision>4</cp:revision>
  <dcterms:created xsi:type="dcterms:W3CDTF">2023-09-06T17:09:28Z</dcterms:created>
  <dcterms:modified xsi:type="dcterms:W3CDTF">2023-09-12T01:10:35Z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