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7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764" y="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BEF0A-FDD1-4B51-81E6-16390E85E396}" type="datetimeFigureOut">
              <a:rPr lang="zh-CN" altLang="en-US" smtClean="0"/>
              <a:t>2025/1/7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AA197-9DE5-4FE8-9EC8-C3197FD57A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4873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BEF0A-FDD1-4B51-81E6-16390E85E396}" type="datetimeFigureOut">
              <a:rPr lang="zh-CN" altLang="en-US" smtClean="0"/>
              <a:t>2025/1/7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AA197-9DE5-4FE8-9EC8-C3197FD57A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8557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BEF0A-FDD1-4B51-81E6-16390E85E396}" type="datetimeFigureOut">
              <a:rPr lang="zh-CN" altLang="en-US" smtClean="0"/>
              <a:t>2025/1/7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AA197-9DE5-4FE8-9EC8-C3197FD57A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9489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BEF0A-FDD1-4B51-81E6-16390E85E396}" type="datetimeFigureOut">
              <a:rPr lang="zh-CN" altLang="en-US" smtClean="0"/>
              <a:t>2025/1/7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AA197-9DE5-4FE8-9EC8-C3197FD57A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6999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BEF0A-FDD1-4B51-81E6-16390E85E396}" type="datetimeFigureOut">
              <a:rPr lang="zh-CN" altLang="en-US" smtClean="0"/>
              <a:t>2025/1/7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AA197-9DE5-4FE8-9EC8-C3197FD57A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4779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BEF0A-FDD1-4B51-81E6-16390E85E396}" type="datetimeFigureOut">
              <a:rPr lang="zh-CN" altLang="en-US" smtClean="0"/>
              <a:t>2025/1/7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AA197-9DE5-4FE8-9EC8-C3197FD57A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5850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BEF0A-FDD1-4B51-81E6-16390E85E396}" type="datetimeFigureOut">
              <a:rPr lang="zh-CN" altLang="en-US" smtClean="0"/>
              <a:t>2025/1/7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AA197-9DE5-4FE8-9EC8-C3197FD57A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2494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BEF0A-FDD1-4B51-81E6-16390E85E396}" type="datetimeFigureOut">
              <a:rPr lang="zh-CN" altLang="en-US" smtClean="0"/>
              <a:t>2025/1/7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AA197-9DE5-4FE8-9EC8-C3197FD57A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4404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BEF0A-FDD1-4B51-81E6-16390E85E396}" type="datetimeFigureOut">
              <a:rPr lang="zh-CN" altLang="en-US" smtClean="0"/>
              <a:t>2025/1/7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AA197-9DE5-4FE8-9EC8-C3197FD57A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983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BEF0A-FDD1-4B51-81E6-16390E85E396}" type="datetimeFigureOut">
              <a:rPr lang="zh-CN" altLang="en-US" smtClean="0"/>
              <a:t>2025/1/7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AA197-9DE5-4FE8-9EC8-C3197FD57A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5334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BEF0A-FDD1-4B51-81E6-16390E85E396}" type="datetimeFigureOut">
              <a:rPr lang="zh-CN" altLang="en-US" smtClean="0"/>
              <a:t>2025/1/7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AA197-9DE5-4FE8-9EC8-C3197FD57A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861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58BEF0A-FDD1-4B51-81E6-16390E85E396}" type="datetimeFigureOut">
              <a:rPr lang="zh-CN" altLang="en-US" smtClean="0"/>
              <a:t>2025/1/7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F2AA197-9DE5-4FE8-9EC8-C3197FD57A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1668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031EDEB8-F893-8126-6072-F537AA6C656B}"/>
              </a:ext>
            </a:extLst>
          </p:cNvPr>
          <p:cNvSpPr/>
          <p:nvPr/>
        </p:nvSpPr>
        <p:spPr>
          <a:xfrm>
            <a:off x="3862783" y="398098"/>
            <a:ext cx="1418435" cy="606180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/>
              <a:t>LattePanda</a:t>
            </a:r>
            <a:endParaRPr lang="en-US" altLang="zh-CN" dirty="0"/>
          </a:p>
          <a:p>
            <a:pPr algn="ctr"/>
            <a:r>
              <a:rPr lang="en-US" altLang="zh-CN" dirty="0"/>
              <a:t>Mu</a:t>
            </a:r>
            <a:endParaRPr lang="zh-CN" altLang="en-US" dirty="0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D61933A2-DC8D-8302-E08A-079276DA9459}"/>
              </a:ext>
            </a:extLst>
          </p:cNvPr>
          <p:cNvSpPr/>
          <p:nvPr/>
        </p:nvSpPr>
        <p:spPr>
          <a:xfrm>
            <a:off x="727057" y="4218877"/>
            <a:ext cx="1034833" cy="67799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rgbClr val="FF0000"/>
                </a:solidFill>
              </a:rPr>
              <a:t>HDMI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131099E3-3155-03C2-48BC-82CCB4A9DE5B}"/>
              </a:ext>
            </a:extLst>
          </p:cNvPr>
          <p:cNvSpPr/>
          <p:nvPr/>
        </p:nvSpPr>
        <p:spPr>
          <a:xfrm>
            <a:off x="7284722" y="398098"/>
            <a:ext cx="1418434" cy="118128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rgbClr val="FF0000"/>
                </a:solidFill>
              </a:rPr>
              <a:t>SXM2</a:t>
            </a:r>
          </a:p>
          <a:p>
            <a:pPr algn="ctr"/>
            <a:r>
              <a:rPr lang="en-US" altLang="zh-CN" dirty="0">
                <a:solidFill>
                  <a:srgbClr val="FF0000"/>
                </a:solidFill>
              </a:rPr>
              <a:t>P100/V100</a:t>
            </a:r>
            <a:endParaRPr lang="zh-CN" altLang="en-US" dirty="0">
              <a:solidFill>
                <a:srgbClr val="FF0000"/>
              </a:solidFill>
            </a:endParaRP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E38D5FAE-81F5-A800-4A24-0E79EB0A0867}"/>
              </a:ext>
            </a:extLst>
          </p:cNvPr>
          <p:cNvCxnSpPr>
            <a:stCxn id="6" idx="1"/>
          </p:cNvCxnSpPr>
          <p:nvPr/>
        </p:nvCxnSpPr>
        <p:spPr>
          <a:xfrm flipH="1" flipV="1">
            <a:off x="5281218" y="988740"/>
            <a:ext cx="2003504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:a16="http://schemas.microsoft.com/office/drawing/2014/main" id="{DB76480D-DBE2-41D0-6D39-BF72CF3461D5}"/>
              </a:ext>
            </a:extLst>
          </p:cNvPr>
          <p:cNvSpPr/>
          <p:nvPr/>
        </p:nvSpPr>
        <p:spPr>
          <a:xfrm>
            <a:off x="7284722" y="1951091"/>
            <a:ext cx="1418434" cy="118128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rgbClr val="EE0000"/>
                </a:solidFill>
              </a:rPr>
              <a:t>M.2 M Key</a:t>
            </a:r>
            <a:endParaRPr lang="zh-CN" altLang="en-US" dirty="0">
              <a:solidFill>
                <a:srgbClr val="EE0000"/>
              </a:solidFill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544E69E4-F10C-A2F6-C110-D464E606E6A1}"/>
              </a:ext>
            </a:extLst>
          </p:cNvPr>
          <p:cNvSpPr/>
          <p:nvPr/>
        </p:nvSpPr>
        <p:spPr>
          <a:xfrm>
            <a:off x="7284722" y="3504085"/>
            <a:ext cx="1418434" cy="118128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rgbClr val="EE0000"/>
                </a:solidFill>
              </a:rPr>
              <a:t>M.2 E Key</a:t>
            </a:r>
            <a:endParaRPr lang="zh-CN" altLang="en-US" dirty="0">
              <a:solidFill>
                <a:srgbClr val="EE0000"/>
              </a:solidFill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76DCE4BD-0AF8-80EC-EDD6-83247F6F7BCD}"/>
              </a:ext>
            </a:extLst>
          </p:cNvPr>
          <p:cNvSpPr/>
          <p:nvPr/>
        </p:nvSpPr>
        <p:spPr>
          <a:xfrm>
            <a:off x="727059" y="526335"/>
            <a:ext cx="1034833" cy="88763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rgbClr val="FF0000"/>
                </a:solidFill>
              </a:rPr>
              <a:t>USB3.0</a:t>
            </a:r>
          </a:p>
          <a:p>
            <a:pPr algn="ctr"/>
            <a:r>
              <a:rPr lang="en-US" altLang="zh-CN" dirty="0">
                <a:solidFill>
                  <a:srgbClr val="FF0000"/>
                </a:solidFill>
              </a:rPr>
              <a:t>x2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BCA5AC75-71EA-DF67-F4DA-C2C1B4F85AF5}"/>
              </a:ext>
            </a:extLst>
          </p:cNvPr>
          <p:cNvSpPr/>
          <p:nvPr/>
        </p:nvSpPr>
        <p:spPr>
          <a:xfrm>
            <a:off x="727057" y="2389336"/>
            <a:ext cx="1034833" cy="67799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rgbClr val="FF0000"/>
                </a:solidFill>
              </a:rPr>
              <a:t>USB2.0</a:t>
            </a:r>
          </a:p>
          <a:p>
            <a:pPr algn="ctr"/>
            <a:r>
              <a:rPr lang="en-US" altLang="zh-CN" dirty="0">
                <a:solidFill>
                  <a:srgbClr val="FF0000"/>
                </a:solidFill>
              </a:rPr>
              <a:t>x2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469E907F-51B9-8DC2-E1EB-E4AACEAD658A}"/>
              </a:ext>
            </a:extLst>
          </p:cNvPr>
          <p:cNvSpPr txBox="1"/>
          <p:nvPr/>
        </p:nvSpPr>
        <p:spPr>
          <a:xfrm>
            <a:off x="5866288" y="619408"/>
            <a:ext cx="963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PCIe x4</a:t>
            </a:r>
            <a:endParaRPr lang="zh-CN" altLang="en-US" dirty="0"/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F30A0C5C-474C-5B93-87F4-A87AAAC02683}"/>
              </a:ext>
            </a:extLst>
          </p:cNvPr>
          <p:cNvCxnSpPr/>
          <p:nvPr/>
        </p:nvCxnSpPr>
        <p:spPr>
          <a:xfrm flipH="1" flipV="1">
            <a:off x="5281218" y="2541732"/>
            <a:ext cx="2003504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文本框 14">
            <a:extLst>
              <a:ext uri="{FF2B5EF4-FFF2-40B4-BE49-F238E27FC236}">
                <a16:creationId xmlns:a16="http://schemas.microsoft.com/office/drawing/2014/main" id="{16E89F30-75DE-92FD-3EAB-3529E16DCA9D}"/>
              </a:ext>
            </a:extLst>
          </p:cNvPr>
          <p:cNvSpPr txBox="1"/>
          <p:nvPr/>
        </p:nvSpPr>
        <p:spPr>
          <a:xfrm>
            <a:off x="5866288" y="2172399"/>
            <a:ext cx="963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PCIe x2</a:t>
            </a:r>
            <a:endParaRPr lang="zh-CN" altLang="en-US" dirty="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CFBCCD9A-FA9B-3A7C-EA06-C6546448529F}"/>
              </a:ext>
            </a:extLst>
          </p:cNvPr>
          <p:cNvSpPr txBox="1"/>
          <p:nvPr/>
        </p:nvSpPr>
        <p:spPr>
          <a:xfrm>
            <a:off x="5873904" y="3765529"/>
            <a:ext cx="9634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PCIe x1</a:t>
            </a:r>
          </a:p>
          <a:p>
            <a:r>
              <a:rPr lang="en-US" altLang="zh-CN" dirty="0"/>
              <a:t>USB2.0</a:t>
            </a:r>
            <a:endParaRPr lang="zh-CN" altLang="en-US" dirty="0"/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48D2C67D-ECD1-3517-1B6B-1A2099ECD521}"/>
              </a:ext>
            </a:extLst>
          </p:cNvPr>
          <p:cNvCxnSpPr>
            <a:cxnSpLocks/>
          </p:cNvCxnSpPr>
          <p:nvPr/>
        </p:nvCxnSpPr>
        <p:spPr>
          <a:xfrm flipH="1">
            <a:off x="5281218" y="4094723"/>
            <a:ext cx="203603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id="{9AA60CC1-8389-5C53-B32E-476DF6C0C93C}"/>
              </a:ext>
            </a:extLst>
          </p:cNvPr>
          <p:cNvCxnSpPr>
            <a:cxnSpLocks/>
          </p:cNvCxnSpPr>
          <p:nvPr/>
        </p:nvCxnSpPr>
        <p:spPr>
          <a:xfrm>
            <a:off x="1761890" y="970154"/>
            <a:ext cx="2100893" cy="185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id="{C3C0F101-20BC-07B0-2649-7B7C3DC26877}"/>
              </a:ext>
            </a:extLst>
          </p:cNvPr>
          <p:cNvCxnSpPr>
            <a:cxnSpLocks/>
          </p:cNvCxnSpPr>
          <p:nvPr/>
        </p:nvCxnSpPr>
        <p:spPr>
          <a:xfrm>
            <a:off x="1761890" y="2728333"/>
            <a:ext cx="210089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>
            <a:extLst>
              <a:ext uri="{FF2B5EF4-FFF2-40B4-BE49-F238E27FC236}">
                <a16:creationId xmlns:a16="http://schemas.microsoft.com/office/drawing/2014/main" id="{522805E7-A3CB-0793-0FC0-221BB0070C77}"/>
              </a:ext>
            </a:extLst>
          </p:cNvPr>
          <p:cNvCxnSpPr>
            <a:cxnSpLocks/>
          </p:cNvCxnSpPr>
          <p:nvPr/>
        </p:nvCxnSpPr>
        <p:spPr>
          <a:xfrm>
            <a:off x="1761890" y="4557874"/>
            <a:ext cx="210089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文本框 26">
            <a:extLst>
              <a:ext uri="{FF2B5EF4-FFF2-40B4-BE49-F238E27FC236}">
                <a16:creationId xmlns:a16="http://schemas.microsoft.com/office/drawing/2014/main" id="{A80E99C1-FC22-3E55-A1F2-3E8C5FC73D85}"/>
              </a:ext>
            </a:extLst>
          </p:cNvPr>
          <p:cNvSpPr txBox="1"/>
          <p:nvPr/>
        </p:nvSpPr>
        <p:spPr>
          <a:xfrm>
            <a:off x="3333843" y="592646"/>
            <a:ext cx="94562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/>
              <a:t>HSIO0</a:t>
            </a:r>
          </a:p>
          <a:p>
            <a:r>
              <a:rPr lang="en-US" altLang="zh-CN" sz="1050" dirty="0"/>
              <a:t>HSIO1</a:t>
            </a:r>
            <a:endParaRPr lang="zh-CN" altLang="en-US" sz="1050" dirty="0"/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2DA671DC-BF40-2E39-B722-1BA2A32A378E}"/>
              </a:ext>
            </a:extLst>
          </p:cNvPr>
          <p:cNvSpPr txBox="1"/>
          <p:nvPr/>
        </p:nvSpPr>
        <p:spPr>
          <a:xfrm>
            <a:off x="3415431" y="4303958"/>
            <a:ext cx="94562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/>
              <a:t>DDIB</a:t>
            </a:r>
            <a:endParaRPr lang="zh-CN" altLang="en-US" sz="1050" dirty="0"/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0CBD66C8-7F57-766E-F446-68E6E9E8C456}"/>
              </a:ext>
            </a:extLst>
          </p:cNvPr>
          <p:cNvSpPr txBox="1"/>
          <p:nvPr/>
        </p:nvSpPr>
        <p:spPr>
          <a:xfrm>
            <a:off x="5255758" y="3872418"/>
            <a:ext cx="94562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/>
              <a:t>HSIO6</a:t>
            </a:r>
            <a:endParaRPr lang="zh-CN" altLang="en-US" sz="1050" dirty="0"/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86A1327A-6808-8B1D-B34C-443FD71D1A68}"/>
              </a:ext>
            </a:extLst>
          </p:cNvPr>
          <p:cNvSpPr txBox="1"/>
          <p:nvPr/>
        </p:nvSpPr>
        <p:spPr>
          <a:xfrm>
            <a:off x="5281218" y="2126234"/>
            <a:ext cx="94562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/>
              <a:t>HSIO2</a:t>
            </a:r>
          </a:p>
          <a:p>
            <a:r>
              <a:rPr lang="en-US" altLang="zh-CN" sz="1050" dirty="0"/>
              <a:t>HSIO3</a:t>
            </a:r>
            <a:endParaRPr lang="zh-CN" altLang="en-US" sz="1050" dirty="0"/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A2F97766-2955-5141-C3DA-82790105A424}"/>
              </a:ext>
            </a:extLst>
          </p:cNvPr>
          <p:cNvSpPr txBox="1"/>
          <p:nvPr/>
        </p:nvSpPr>
        <p:spPr>
          <a:xfrm>
            <a:off x="5255757" y="263385"/>
            <a:ext cx="94562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/>
              <a:t>HSIO8</a:t>
            </a:r>
          </a:p>
          <a:p>
            <a:r>
              <a:rPr lang="en-US" altLang="zh-CN" sz="1050" dirty="0"/>
              <a:t>HSIO9</a:t>
            </a:r>
          </a:p>
          <a:p>
            <a:r>
              <a:rPr lang="en-US" altLang="zh-CN" sz="1050" dirty="0"/>
              <a:t>HSIO10</a:t>
            </a:r>
          </a:p>
          <a:p>
            <a:r>
              <a:rPr lang="en-US" altLang="zh-CN" sz="1050" dirty="0"/>
              <a:t>HSIO11</a:t>
            </a:r>
            <a:endParaRPr lang="zh-CN" altLang="en-US" sz="1050" dirty="0"/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DC943F4D-1E41-F911-D3A8-3E9A281A5F41}"/>
              </a:ext>
            </a:extLst>
          </p:cNvPr>
          <p:cNvSpPr txBox="1"/>
          <p:nvPr/>
        </p:nvSpPr>
        <p:spPr>
          <a:xfrm>
            <a:off x="142735" y="5978423"/>
            <a:ext cx="38449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latin typeface="+mj-ea"/>
                <a:ea typeface="+mj-ea"/>
              </a:rPr>
              <a:t>高速信号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A12A2052-F016-585B-5D55-A82D972B568C}"/>
              </a:ext>
            </a:extLst>
          </p:cNvPr>
          <p:cNvSpPr txBox="1"/>
          <p:nvPr/>
        </p:nvSpPr>
        <p:spPr>
          <a:xfrm>
            <a:off x="5513497" y="1052238"/>
            <a:ext cx="16690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highlight>
                  <a:srgbClr val="FFFF00"/>
                </a:highlight>
              </a:rPr>
              <a:t>GPU_PWR_EN?</a:t>
            </a:r>
          </a:p>
          <a:p>
            <a:r>
              <a:rPr lang="en-US" altLang="zh-CN" dirty="0">
                <a:highlight>
                  <a:srgbClr val="FFFF00"/>
                </a:highlight>
              </a:rPr>
              <a:t>PWRGD_GPU?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62391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C28DD422-84A1-40F4-C58D-7D6A3039C4DF}"/>
              </a:ext>
            </a:extLst>
          </p:cNvPr>
          <p:cNvSpPr/>
          <p:nvPr/>
        </p:nvSpPr>
        <p:spPr>
          <a:xfrm>
            <a:off x="3862783" y="398098"/>
            <a:ext cx="1418435" cy="606180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/>
              <a:t>LattePanda</a:t>
            </a:r>
            <a:endParaRPr lang="en-US" altLang="zh-CN" dirty="0"/>
          </a:p>
          <a:p>
            <a:pPr algn="ctr"/>
            <a:r>
              <a:rPr lang="en-US" altLang="zh-CN" dirty="0"/>
              <a:t>Mu</a:t>
            </a:r>
            <a:endParaRPr lang="zh-CN" altLang="en-US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5BBDD5B2-513E-3A86-AB31-D125E8F8185E}"/>
              </a:ext>
            </a:extLst>
          </p:cNvPr>
          <p:cNvSpPr txBox="1"/>
          <p:nvPr/>
        </p:nvSpPr>
        <p:spPr>
          <a:xfrm>
            <a:off x="142735" y="5978423"/>
            <a:ext cx="38449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latin typeface="+mj-ea"/>
                <a:ea typeface="+mj-ea"/>
              </a:rPr>
              <a:t>低速信号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5789DFBA-EAAC-D39F-727D-CEC19B342287}"/>
              </a:ext>
            </a:extLst>
          </p:cNvPr>
          <p:cNvSpPr/>
          <p:nvPr/>
        </p:nvSpPr>
        <p:spPr>
          <a:xfrm>
            <a:off x="727059" y="526335"/>
            <a:ext cx="1034833" cy="88763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rgbClr val="FF0000"/>
                </a:solidFill>
              </a:rPr>
              <a:t>CPU</a:t>
            </a:r>
            <a:r>
              <a:rPr lang="zh-CN" altLang="en-US" sz="1200" dirty="0">
                <a:solidFill>
                  <a:srgbClr val="FF0000"/>
                </a:solidFill>
              </a:rPr>
              <a:t> </a:t>
            </a:r>
            <a:r>
              <a:rPr lang="en-US" altLang="zh-CN" sz="1200" dirty="0">
                <a:solidFill>
                  <a:srgbClr val="FF0000"/>
                </a:solidFill>
              </a:rPr>
              <a:t>FAN</a:t>
            </a:r>
          </a:p>
          <a:p>
            <a:pPr algn="ctr"/>
            <a:r>
              <a:rPr lang="en-US" altLang="zh-CN" sz="1200" dirty="0">
                <a:solidFill>
                  <a:srgbClr val="FF0000"/>
                </a:solidFill>
              </a:rPr>
              <a:t>5V</a:t>
            </a:r>
          </a:p>
          <a:p>
            <a:pPr algn="ctr"/>
            <a:r>
              <a:rPr lang="en-US" altLang="zh-CN" sz="1200" dirty="0">
                <a:solidFill>
                  <a:srgbClr val="FF0000"/>
                </a:solidFill>
              </a:rPr>
              <a:t>PH2.0-4P</a:t>
            </a:r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AF8ADD55-B806-4A40-8A97-AC08C1E74468}"/>
              </a:ext>
            </a:extLst>
          </p:cNvPr>
          <p:cNvCxnSpPr>
            <a:cxnSpLocks/>
            <a:stCxn id="4" idx="3"/>
          </p:cNvCxnSpPr>
          <p:nvPr/>
        </p:nvCxnSpPr>
        <p:spPr>
          <a:xfrm>
            <a:off x="1761892" y="970155"/>
            <a:ext cx="210089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:a16="http://schemas.microsoft.com/office/drawing/2014/main" id="{AA5F8499-66C7-9766-B816-2A94616DBBF5}"/>
              </a:ext>
            </a:extLst>
          </p:cNvPr>
          <p:cNvSpPr/>
          <p:nvPr/>
        </p:nvSpPr>
        <p:spPr>
          <a:xfrm>
            <a:off x="727059" y="1767094"/>
            <a:ext cx="1034833" cy="88763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rgbClr val="FF0000"/>
                </a:solidFill>
              </a:rPr>
              <a:t>SYS</a:t>
            </a:r>
            <a:r>
              <a:rPr lang="zh-CN" altLang="en-US" sz="1200" dirty="0">
                <a:solidFill>
                  <a:srgbClr val="FF0000"/>
                </a:solidFill>
              </a:rPr>
              <a:t> </a:t>
            </a:r>
            <a:r>
              <a:rPr lang="en-US" altLang="zh-CN" sz="1200" dirty="0">
                <a:solidFill>
                  <a:srgbClr val="FF0000"/>
                </a:solidFill>
              </a:rPr>
              <a:t>FAN</a:t>
            </a:r>
          </a:p>
          <a:p>
            <a:pPr algn="ctr"/>
            <a:r>
              <a:rPr lang="en-US" altLang="zh-CN" sz="1200" dirty="0">
                <a:solidFill>
                  <a:srgbClr val="FF0000"/>
                </a:solidFill>
              </a:rPr>
              <a:t>12V</a:t>
            </a:r>
          </a:p>
          <a:p>
            <a:pPr algn="ctr"/>
            <a:r>
              <a:rPr lang="en-US" altLang="zh-CN" sz="1200" dirty="0">
                <a:solidFill>
                  <a:srgbClr val="FF0000"/>
                </a:solidFill>
              </a:rPr>
              <a:t>2510-4P</a:t>
            </a:r>
          </a:p>
        </p:txBody>
      </p: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55940D15-44F9-2C70-A66E-A8D0912D31F2}"/>
              </a:ext>
            </a:extLst>
          </p:cNvPr>
          <p:cNvCxnSpPr>
            <a:cxnSpLocks/>
            <a:stCxn id="8" idx="3"/>
          </p:cNvCxnSpPr>
          <p:nvPr/>
        </p:nvCxnSpPr>
        <p:spPr>
          <a:xfrm>
            <a:off x="1761892" y="2210914"/>
            <a:ext cx="210089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矩形 9">
            <a:extLst>
              <a:ext uri="{FF2B5EF4-FFF2-40B4-BE49-F238E27FC236}">
                <a16:creationId xmlns:a16="http://schemas.microsoft.com/office/drawing/2014/main" id="{71EBA351-E521-E2B7-4173-D2AD0615DA54}"/>
              </a:ext>
            </a:extLst>
          </p:cNvPr>
          <p:cNvSpPr/>
          <p:nvPr/>
        </p:nvSpPr>
        <p:spPr>
          <a:xfrm>
            <a:off x="727058" y="3098553"/>
            <a:ext cx="1034833" cy="88763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rgbClr val="FF0000"/>
                </a:solidFill>
              </a:rPr>
              <a:t>10K NTC</a:t>
            </a:r>
          </a:p>
          <a:p>
            <a:pPr algn="ctr"/>
            <a:r>
              <a:rPr lang="en-US" altLang="zh-CN" sz="1200" dirty="0">
                <a:solidFill>
                  <a:srgbClr val="FF0000"/>
                </a:solidFill>
              </a:rPr>
              <a:t>B3950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C0FAFCE3-B8E2-99B3-7E23-D14B6772ED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735" y="4124991"/>
            <a:ext cx="1796925" cy="1612161"/>
          </a:xfrm>
          <a:prstGeom prst="rect">
            <a:avLst/>
          </a:prstGeom>
        </p:spPr>
      </p:pic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F45A824D-F7F9-7B91-BC3E-F0ACD3780779}"/>
              </a:ext>
            </a:extLst>
          </p:cNvPr>
          <p:cNvCxnSpPr>
            <a:cxnSpLocks/>
          </p:cNvCxnSpPr>
          <p:nvPr/>
        </p:nvCxnSpPr>
        <p:spPr>
          <a:xfrm>
            <a:off x="1761892" y="3555009"/>
            <a:ext cx="210089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文本框 13">
            <a:extLst>
              <a:ext uri="{FF2B5EF4-FFF2-40B4-BE49-F238E27FC236}">
                <a16:creationId xmlns:a16="http://schemas.microsoft.com/office/drawing/2014/main" id="{B1705E51-F21A-27FD-CA3A-DFC40D772754}"/>
              </a:ext>
            </a:extLst>
          </p:cNvPr>
          <p:cNvSpPr txBox="1"/>
          <p:nvPr/>
        </p:nvSpPr>
        <p:spPr>
          <a:xfrm>
            <a:off x="3381702" y="716238"/>
            <a:ext cx="60662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/>
              <a:t>FAN1</a:t>
            </a:r>
            <a:endParaRPr lang="zh-CN" altLang="en-US" sz="1050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789964BA-49A7-4AA0-4B2E-05CA109D052A}"/>
              </a:ext>
            </a:extLst>
          </p:cNvPr>
          <p:cNvSpPr txBox="1"/>
          <p:nvPr/>
        </p:nvSpPr>
        <p:spPr>
          <a:xfrm>
            <a:off x="3381702" y="1956996"/>
            <a:ext cx="60662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/>
              <a:t>FAN2</a:t>
            </a:r>
            <a:endParaRPr lang="zh-CN" altLang="en-US" sz="1050" dirty="0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577D977F-37D4-3FE3-B45B-D688C6AD97D9}"/>
              </a:ext>
            </a:extLst>
          </p:cNvPr>
          <p:cNvSpPr txBox="1"/>
          <p:nvPr/>
        </p:nvSpPr>
        <p:spPr>
          <a:xfrm>
            <a:off x="3279574" y="3295660"/>
            <a:ext cx="980192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050" b="0" i="0" dirty="0">
                <a:solidFill>
                  <a:srgbClr val="1F2328"/>
                </a:solidFill>
                <a:effectLst/>
                <a:latin typeface="+mn-ea"/>
              </a:rPr>
              <a:t>TSENSE</a:t>
            </a:r>
            <a:endParaRPr lang="zh-CN" altLang="en-US" sz="1050" dirty="0">
              <a:latin typeface="+mn-ea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C08FC461-35F8-875A-65A3-094395CCE3B4}"/>
              </a:ext>
            </a:extLst>
          </p:cNvPr>
          <p:cNvSpPr/>
          <p:nvPr/>
        </p:nvSpPr>
        <p:spPr>
          <a:xfrm>
            <a:off x="7382108" y="505820"/>
            <a:ext cx="1034833" cy="88763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rgbClr val="EE0000"/>
                </a:solidFill>
              </a:rPr>
              <a:t>电源键</a:t>
            </a:r>
            <a:endParaRPr lang="en-US" altLang="zh-CN" sz="1200" dirty="0">
              <a:solidFill>
                <a:srgbClr val="EE0000"/>
              </a:solidFill>
            </a:endParaRPr>
          </a:p>
          <a:p>
            <a:pPr algn="ctr"/>
            <a:r>
              <a:rPr lang="en-US" altLang="zh-CN" sz="1200" dirty="0">
                <a:solidFill>
                  <a:srgbClr val="EE0000"/>
                </a:solidFill>
              </a:rPr>
              <a:t>6x6</a:t>
            </a:r>
            <a:r>
              <a:rPr lang="zh-CN" altLang="en-US" sz="1200" dirty="0">
                <a:solidFill>
                  <a:srgbClr val="EE0000"/>
                </a:solidFill>
              </a:rPr>
              <a:t>侧按带灯开关</a:t>
            </a:r>
            <a:endParaRPr lang="en-US" altLang="zh-CN" sz="1200" dirty="0">
              <a:solidFill>
                <a:srgbClr val="EE0000"/>
              </a:solidFill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629EA38D-5A14-F55F-0A9D-E342AA011B3B}"/>
              </a:ext>
            </a:extLst>
          </p:cNvPr>
          <p:cNvSpPr txBox="1"/>
          <p:nvPr/>
        </p:nvSpPr>
        <p:spPr>
          <a:xfrm>
            <a:off x="6659508" y="290376"/>
            <a:ext cx="255139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800" dirty="0"/>
              <a:t>https://item.taobao.com/item.htm?id=677075017698</a:t>
            </a:r>
          </a:p>
        </p:txBody>
      </p:sp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id="{9A9C77D4-466D-1900-FE78-8CE805B1979C}"/>
              </a:ext>
            </a:extLst>
          </p:cNvPr>
          <p:cNvCxnSpPr>
            <a:cxnSpLocks/>
          </p:cNvCxnSpPr>
          <p:nvPr/>
        </p:nvCxnSpPr>
        <p:spPr>
          <a:xfrm>
            <a:off x="5281218" y="924060"/>
            <a:ext cx="210089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" name="图片 22">
            <a:extLst>
              <a:ext uri="{FF2B5EF4-FFF2-40B4-BE49-F238E27FC236}">
                <a16:creationId xmlns:a16="http://schemas.microsoft.com/office/drawing/2014/main" id="{74A85675-6549-4042-A4C6-027FF4F15B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1548" y="656511"/>
            <a:ext cx="724465" cy="586255"/>
          </a:xfrm>
          <a:prstGeom prst="rect">
            <a:avLst/>
          </a:prstGeom>
        </p:spPr>
      </p:pic>
      <p:sp>
        <p:nvSpPr>
          <p:cNvPr id="24" name="文本框 23">
            <a:extLst>
              <a:ext uri="{FF2B5EF4-FFF2-40B4-BE49-F238E27FC236}">
                <a16:creationId xmlns:a16="http://schemas.microsoft.com/office/drawing/2014/main" id="{6BEF4B67-65A9-753D-AD3F-5989DF821E60}"/>
              </a:ext>
            </a:extLst>
          </p:cNvPr>
          <p:cNvSpPr txBox="1"/>
          <p:nvPr/>
        </p:nvSpPr>
        <p:spPr>
          <a:xfrm>
            <a:off x="7141242" y="1396586"/>
            <a:ext cx="162361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800" dirty="0"/>
              <a:t>银色，蓝灯，</a:t>
            </a:r>
            <a:r>
              <a:rPr lang="en-US" altLang="zh-CN" sz="800" dirty="0"/>
              <a:t>7.5mm</a:t>
            </a:r>
            <a:r>
              <a:rPr lang="zh-CN" altLang="en-US" sz="800" dirty="0"/>
              <a:t>电源符号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CB290919-63D3-CFCE-0C85-0418137DA22B}"/>
              </a:ext>
            </a:extLst>
          </p:cNvPr>
          <p:cNvSpPr txBox="1"/>
          <p:nvPr/>
        </p:nvSpPr>
        <p:spPr>
          <a:xfrm>
            <a:off x="5281217" y="494402"/>
            <a:ext cx="1101740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050" dirty="0"/>
              <a:t>PWRBTN#</a:t>
            </a:r>
          </a:p>
          <a:p>
            <a:r>
              <a:rPr lang="en-US" altLang="zh-CN" sz="1050" dirty="0"/>
              <a:t>SLS_S0</a:t>
            </a:r>
            <a:endParaRPr lang="zh-CN" altLang="en-US" sz="1050" dirty="0"/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id="{AAE2D01E-E6A0-AD91-6410-056F8D87456A}"/>
              </a:ext>
            </a:extLst>
          </p:cNvPr>
          <p:cNvSpPr/>
          <p:nvPr/>
        </p:nvSpPr>
        <p:spPr>
          <a:xfrm>
            <a:off x="7382108" y="1975962"/>
            <a:ext cx="1293541" cy="88763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rgbClr val="FF0000"/>
                </a:solidFill>
              </a:rPr>
              <a:t>CR1220</a:t>
            </a:r>
            <a:r>
              <a:rPr lang="zh-CN" altLang="en-US" sz="1200" dirty="0">
                <a:solidFill>
                  <a:srgbClr val="FF0000"/>
                </a:solidFill>
              </a:rPr>
              <a:t>电池座</a:t>
            </a:r>
            <a:endParaRPr lang="en-US" altLang="zh-CN" sz="1200" dirty="0">
              <a:solidFill>
                <a:srgbClr val="FF0000"/>
              </a:solidFill>
            </a:endParaRPr>
          </a:p>
          <a:p>
            <a:pPr algn="ctr"/>
            <a:r>
              <a:rPr lang="zh-CN" altLang="en-US" sz="1200" dirty="0">
                <a:solidFill>
                  <a:srgbClr val="FF0000"/>
                </a:solidFill>
              </a:rPr>
              <a:t>串</a:t>
            </a:r>
            <a:r>
              <a:rPr lang="en-US" altLang="zh-CN" sz="1200" dirty="0">
                <a:solidFill>
                  <a:srgbClr val="FF0000"/>
                </a:solidFill>
              </a:rPr>
              <a:t>1K</a:t>
            </a:r>
            <a:r>
              <a:rPr lang="zh-CN" altLang="en-US" sz="1200" dirty="0">
                <a:solidFill>
                  <a:srgbClr val="FF0000"/>
                </a:solidFill>
              </a:rPr>
              <a:t>接入防短路</a:t>
            </a:r>
            <a:endParaRPr lang="en-US" altLang="zh-CN" sz="1200" dirty="0">
              <a:solidFill>
                <a:srgbClr val="FF0000"/>
              </a:solidFill>
            </a:endParaRPr>
          </a:p>
        </p:txBody>
      </p:sp>
      <p:cxnSp>
        <p:nvCxnSpPr>
          <p:cNvPr id="30" name="直接连接符 29">
            <a:extLst>
              <a:ext uri="{FF2B5EF4-FFF2-40B4-BE49-F238E27FC236}">
                <a16:creationId xmlns:a16="http://schemas.microsoft.com/office/drawing/2014/main" id="{28215662-BF1B-BBD8-FB9C-2ADD531CF968}"/>
              </a:ext>
            </a:extLst>
          </p:cNvPr>
          <p:cNvCxnSpPr>
            <a:cxnSpLocks/>
          </p:cNvCxnSpPr>
          <p:nvPr/>
        </p:nvCxnSpPr>
        <p:spPr>
          <a:xfrm>
            <a:off x="5281217" y="2419781"/>
            <a:ext cx="210089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文本框 30">
            <a:extLst>
              <a:ext uri="{FF2B5EF4-FFF2-40B4-BE49-F238E27FC236}">
                <a16:creationId xmlns:a16="http://schemas.microsoft.com/office/drawing/2014/main" id="{58534AB0-6CB4-637F-762F-21A5EEAF6FFE}"/>
              </a:ext>
            </a:extLst>
          </p:cNvPr>
          <p:cNvSpPr txBox="1"/>
          <p:nvPr/>
        </p:nvSpPr>
        <p:spPr>
          <a:xfrm>
            <a:off x="5281216" y="2131818"/>
            <a:ext cx="1101740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050" dirty="0"/>
              <a:t>VBAT</a:t>
            </a:r>
            <a:endParaRPr lang="zh-CN" altLang="en-US" sz="1050" dirty="0"/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id="{10E9433C-C5B7-020E-0A2D-AAB3433D94D1}"/>
              </a:ext>
            </a:extLst>
          </p:cNvPr>
          <p:cNvSpPr/>
          <p:nvPr/>
        </p:nvSpPr>
        <p:spPr>
          <a:xfrm>
            <a:off x="7382108" y="3307420"/>
            <a:ext cx="1034833" cy="88763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rgbClr val="FF0000"/>
                </a:solidFill>
              </a:rPr>
              <a:t>25Q128 ROM</a:t>
            </a:r>
          </a:p>
        </p:txBody>
      </p:sp>
      <p:cxnSp>
        <p:nvCxnSpPr>
          <p:cNvPr id="33" name="直接连接符 32">
            <a:extLst>
              <a:ext uri="{FF2B5EF4-FFF2-40B4-BE49-F238E27FC236}">
                <a16:creationId xmlns:a16="http://schemas.microsoft.com/office/drawing/2014/main" id="{0FA6DBD7-4651-7694-069D-D6EC73425C33}"/>
              </a:ext>
            </a:extLst>
          </p:cNvPr>
          <p:cNvCxnSpPr>
            <a:cxnSpLocks/>
          </p:cNvCxnSpPr>
          <p:nvPr/>
        </p:nvCxnSpPr>
        <p:spPr>
          <a:xfrm>
            <a:off x="5281216" y="3767560"/>
            <a:ext cx="210089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文本框 33">
            <a:extLst>
              <a:ext uri="{FF2B5EF4-FFF2-40B4-BE49-F238E27FC236}">
                <a16:creationId xmlns:a16="http://schemas.microsoft.com/office/drawing/2014/main" id="{E2945A9A-91D8-B1A3-18B0-B992608EB947}"/>
              </a:ext>
            </a:extLst>
          </p:cNvPr>
          <p:cNvSpPr txBox="1"/>
          <p:nvPr/>
        </p:nvSpPr>
        <p:spPr>
          <a:xfrm>
            <a:off x="5258916" y="3340062"/>
            <a:ext cx="1101740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050" dirty="0"/>
              <a:t>SPI</a:t>
            </a:r>
          </a:p>
          <a:p>
            <a:r>
              <a:rPr lang="en-US" altLang="zh-CN" sz="1050" dirty="0"/>
              <a:t>SPI_CS#</a:t>
            </a:r>
            <a:endParaRPr lang="zh-CN" altLang="en-US" sz="1050" dirty="0"/>
          </a:p>
        </p:txBody>
      </p:sp>
      <p:cxnSp>
        <p:nvCxnSpPr>
          <p:cNvPr id="35" name="直接连接符 34">
            <a:extLst>
              <a:ext uri="{FF2B5EF4-FFF2-40B4-BE49-F238E27FC236}">
                <a16:creationId xmlns:a16="http://schemas.microsoft.com/office/drawing/2014/main" id="{26BF6EF8-03DB-916A-AE4B-B2423ADD6FFA}"/>
              </a:ext>
            </a:extLst>
          </p:cNvPr>
          <p:cNvCxnSpPr>
            <a:cxnSpLocks/>
          </p:cNvCxnSpPr>
          <p:nvPr/>
        </p:nvCxnSpPr>
        <p:spPr>
          <a:xfrm>
            <a:off x="5281216" y="5204580"/>
            <a:ext cx="210089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矩形 35">
            <a:extLst>
              <a:ext uri="{FF2B5EF4-FFF2-40B4-BE49-F238E27FC236}">
                <a16:creationId xmlns:a16="http://schemas.microsoft.com/office/drawing/2014/main" id="{3DB6A7BF-CC60-1DF6-0E67-9F5405E3EDEF}"/>
              </a:ext>
            </a:extLst>
          </p:cNvPr>
          <p:cNvSpPr/>
          <p:nvPr/>
        </p:nvSpPr>
        <p:spPr>
          <a:xfrm>
            <a:off x="7399949" y="4760760"/>
            <a:ext cx="1222174" cy="88763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rgbClr val="FF0000"/>
                </a:solidFill>
              </a:rPr>
              <a:t>BIOS</a:t>
            </a:r>
            <a:r>
              <a:rPr lang="zh-CN" altLang="en-US" sz="1200" dirty="0">
                <a:solidFill>
                  <a:srgbClr val="FF0000"/>
                </a:solidFill>
              </a:rPr>
              <a:t>选择跳线</a:t>
            </a:r>
            <a:endParaRPr lang="en-US" altLang="zh-CN" sz="1200" dirty="0">
              <a:solidFill>
                <a:srgbClr val="FF0000"/>
              </a:solidFill>
            </a:endParaRPr>
          </a:p>
          <a:p>
            <a:pPr marL="228600" indent="-228600" algn="ctr">
              <a:buAutoNum type="arabicPeriod"/>
            </a:pPr>
            <a:r>
              <a:rPr lang="zh-CN" altLang="en-US" sz="1200" dirty="0">
                <a:solidFill>
                  <a:srgbClr val="FF0000"/>
                </a:solidFill>
              </a:rPr>
              <a:t>上拉</a:t>
            </a:r>
            <a:r>
              <a:rPr lang="en-US" altLang="zh-CN" sz="1200" dirty="0">
                <a:solidFill>
                  <a:srgbClr val="FF0000"/>
                </a:solidFill>
              </a:rPr>
              <a:t>3.3V</a:t>
            </a:r>
          </a:p>
          <a:p>
            <a:pPr marL="228600" indent="-228600" algn="ctr">
              <a:buAutoNum type="arabicPeriod"/>
            </a:pPr>
            <a:r>
              <a:rPr lang="en-US" altLang="zh-CN" sz="1200" dirty="0">
                <a:solidFill>
                  <a:srgbClr val="FF0000"/>
                </a:solidFill>
              </a:rPr>
              <a:t>GND</a:t>
            </a: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7009819E-C470-2A35-304E-EB737732E666}"/>
              </a:ext>
            </a:extLst>
          </p:cNvPr>
          <p:cNvSpPr txBox="1"/>
          <p:nvPr/>
        </p:nvSpPr>
        <p:spPr>
          <a:xfrm>
            <a:off x="5272203" y="4939512"/>
            <a:ext cx="980192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050" dirty="0"/>
              <a:t>BIOS_SEL#</a:t>
            </a:r>
            <a:endParaRPr lang="zh-CN" altLang="en-US" sz="1050" dirty="0"/>
          </a:p>
        </p:txBody>
      </p:sp>
    </p:spTree>
    <p:extLst>
      <p:ext uri="{BB962C8B-B14F-4D97-AF65-F5344CB8AC3E}">
        <p14:creationId xmlns:p14="http://schemas.microsoft.com/office/powerpoint/2010/main" val="19483767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23BEF6C6-5202-D16A-5B00-15029F9AD9FF}"/>
              </a:ext>
            </a:extLst>
          </p:cNvPr>
          <p:cNvSpPr txBox="1"/>
          <p:nvPr/>
        </p:nvSpPr>
        <p:spPr>
          <a:xfrm>
            <a:off x="142735" y="5978423"/>
            <a:ext cx="38449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latin typeface="+mj-ea"/>
                <a:ea typeface="+mj-ea"/>
              </a:rPr>
              <a:t>电源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C378C73D-6B98-41E5-F4CA-DCC29558A7A9}"/>
              </a:ext>
            </a:extLst>
          </p:cNvPr>
          <p:cNvSpPr txBox="1"/>
          <p:nvPr/>
        </p:nvSpPr>
        <p:spPr>
          <a:xfrm>
            <a:off x="486192" y="517416"/>
            <a:ext cx="222132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/>
              <a:t>电源输入</a:t>
            </a:r>
            <a:endParaRPr lang="en-US" altLang="zh-CN" b="1" dirty="0"/>
          </a:p>
          <a:p>
            <a:r>
              <a:rPr lang="en-US" altLang="zh-CN" dirty="0"/>
              <a:t>PH2.0-7P</a:t>
            </a:r>
          </a:p>
          <a:p>
            <a:pPr marL="800100" lvl="1" indent="-342900">
              <a:buAutoNum type="arabicPeriod"/>
            </a:pPr>
            <a:r>
              <a:rPr lang="en-US" altLang="zh-CN" dirty="0"/>
              <a:t>NC</a:t>
            </a:r>
          </a:p>
          <a:p>
            <a:pPr marL="800100" lvl="1" indent="-342900">
              <a:buAutoNum type="arabicPeriod"/>
            </a:pPr>
            <a:r>
              <a:rPr lang="en-US" altLang="zh-CN" dirty="0"/>
              <a:t>NC</a:t>
            </a:r>
          </a:p>
          <a:p>
            <a:pPr marL="800100" lvl="1" indent="-342900">
              <a:buAutoNum type="arabicPeriod"/>
            </a:pPr>
            <a:r>
              <a:rPr lang="en-US" altLang="zh-CN" dirty="0"/>
              <a:t>NC</a:t>
            </a:r>
          </a:p>
          <a:p>
            <a:pPr marL="800100" lvl="1" indent="-342900">
              <a:buAutoNum type="arabicPeriod"/>
            </a:pPr>
            <a:r>
              <a:rPr lang="en-US" altLang="zh-CN" dirty="0"/>
              <a:t>PSON#</a:t>
            </a:r>
          </a:p>
          <a:p>
            <a:pPr marL="800100" lvl="1" indent="-342900">
              <a:buAutoNum type="arabicPeriod"/>
            </a:pPr>
            <a:r>
              <a:rPr lang="en-US" altLang="zh-CN" dirty="0"/>
              <a:t>+12VSB</a:t>
            </a:r>
          </a:p>
          <a:p>
            <a:pPr marL="800100" lvl="1" indent="-342900">
              <a:buAutoNum type="arabicPeriod"/>
            </a:pPr>
            <a:r>
              <a:rPr lang="en-US" altLang="zh-CN" dirty="0"/>
              <a:t>NC</a:t>
            </a:r>
          </a:p>
          <a:p>
            <a:pPr marL="800100" lvl="1" indent="-342900">
              <a:buAutoNum type="arabicPeriod"/>
            </a:pPr>
            <a:r>
              <a:rPr lang="en-US" altLang="zh-CN" dirty="0"/>
              <a:t>GND</a:t>
            </a:r>
          </a:p>
          <a:p>
            <a:r>
              <a:rPr lang="en-US" altLang="zh-CN" dirty="0"/>
              <a:t>XT60PB</a:t>
            </a:r>
          </a:p>
          <a:p>
            <a:r>
              <a:rPr lang="en-US" altLang="zh-CN" dirty="0"/>
              <a:t>	12V</a:t>
            </a:r>
            <a:r>
              <a:rPr lang="zh-CN" altLang="en-US" dirty="0"/>
              <a:t>主供电</a:t>
            </a:r>
            <a:endParaRPr lang="en-US" altLang="zh-CN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C07563A9-2A0D-DCEA-62B1-2575B76C03E5}"/>
              </a:ext>
            </a:extLst>
          </p:cNvPr>
          <p:cNvSpPr txBox="1"/>
          <p:nvPr/>
        </p:nvSpPr>
        <p:spPr>
          <a:xfrm>
            <a:off x="2551400" y="704757"/>
            <a:ext cx="6592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+12VSB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 err="1">
                <a:solidFill>
                  <a:srgbClr val="EE0000"/>
                </a:solidFill>
              </a:rPr>
              <a:t>LattePanda</a:t>
            </a:r>
            <a:r>
              <a:rPr lang="en-US" altLang="zh-CN" dirty="0">
                <a:solidFill>
                  <a:srgbClr val="EE0000"/>
                </a:solidFill>
              </a:rPr>
              <a:t> Mu VIN</a:t>
            </a:r>
            <a:r>
              <a:rPr lang="zh-CN" altLang="en-US" dirty="0">
                <a:solidFill>
                  <a:srgbClr val="EE0000"/>
                </a:solidFill>
              </a:rPr>
              <a:t>常上电（肖特基防</a:t>
            </a:r>
            <a:r>
              <a:rPr lang="en-US" altLang="zh-CN" dirty="0">
                <a:solidFill>
                  <a:srgbClr val="EE0000"/>
                </a:solidFill>
              </a:rPr>
              <a:t>+12V</a:t>
            </a:r>
            <a:r>
              <a:rPr lang="zh-CN" altLang="en-US" dirty="0">
                <a:solidFill>
                  <a:srgbClr val="EE0000"/>
                </a:solidFill>
              </a:rPr>
              <a:t>倒灌）</a:t>
            </a:r>
            <a:endParaRPr lang="en-US" altLang="zh-CN" dirty="0">
              <a:solidFill>
                <a:srgbClr val="EE000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EE0000"/>
                </a:solidFill>
              </a:rPr>
              <a:t>+3.3VSB</a:t>
            </a:r>
            <a:r>
              <a:rPr lang="zh-CN" altLang="en-US" dirty="0">
                <a:solidFill>
                  <a:srgbClr val="EE0000"/>
                </a:solidFill>
              </a:rPr>
              <a:t>（搞一个</a:t>
            </a:r>
            <a:r>
              <a:rPr lang="en-US" altLang="zh-CN" dirty="0">
                <a:solidFill>
                  <a:srgbClr val="EE0000"/>
                </a:solidFill>
              </a:rPr>
              <a:t>1117</a:t>
            </a:r>
            <a:r>
              <a:rPr lang="zh-CN" altLang="en-US" dirty="0">
                <a:solidFill>
                  <a:srgbClr val="EE0000"/>
                </a:solidFill>
              </a:rPr>
              <a:t>）</a:t>
            </a:r>
            <a:endParaRPr lang="en-US" altLang="zh-CN" dirty="0">
              <a:solidFill>
                <a:srgbClr val="EE0000"/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EE0000"/>
                </a:solidFill>
              </a:rPr>
              <a:t>BIOS ROM</a:t>
            </a:r>
            <a:r>
              <a:rPr lang="zh-CN" altLang="en-US" dirty="0">
                <a:solidFill>
                  <a:srgbClr val="EE0000"/>
                </a:solidFill>
              </a:rPr>
              <a:t>供电</a:t>
            </a:r>
            <a:endParaRPr lang="en-US" altLang="zh-CN" dirty="0">
              <a:solidFill>
                <a:srgbClr val="EE0000"/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EE0000"/>
                </a:solidFill>
              </a:rPr>
              <a:t>BIOS_SEL#</a:t>
            </a:r>
            <a:r>
              <a:rPr lang="zh-CN" altLang="en-US" dirty="0">
                <a:solidFill>
                  <a:srgbClr val="EE0000"/>
                </a:solidFill>
              </a:rPr>
              <a:t>跳线上拉</a:t>
            </a:r>
            <a:endParaRPr lang="en-US" altLang="zh-CN" dirty="0">
              <a:solidFill>
                <a:srgbClr val="EE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+12V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 err="1">
                <a:solidFill>
                  <a:srgbClr val="EE0000"/>
                </a:solidFill>
              </a:rPr>
              <a:t>LattePanda</a:t>
            </a:r>
            <a:r>
              <a:rPr lang="en-US" altLang="zh-CN" dirty="0">
                <a:solidFill>
                  <a:srgbClr val="EE0000"/>
                </a:solidFill>
              </a:rPr>
              <a:t> Mu VIN</a:t>
            </a:r>
            <a:r>
              <a:rPr lang="zh-CN" altLang="en-US" dirty="0">
                <a:solidFill>
                  <a:srgbClr val="EE0000"/>
                </a:solidFill>
              </a:rPr>
              <a:t>开机状态供电（肖特基防</a:t>
            </a:r>
            <a:r>
              <a:rPr lang="en-US" altLang="zh-CN" dirty="0">
                <a:solidFill>
                  <a:srgbClr val="EE0000"/>
                </a:solidFill>
              </a:rPr>
              <a:t>+12VSB</a:t>
            </a:r>
            <a:r>
              <a:rPr lang="zh-CN" altLang="en-US" dirty="0">
                <a:solidFill>
                  <a:srgbClr val="EE0000"/>
                </a:solidFill>
              </a:rPr>
              <a:t>倒灌）</a:t>
            </a:r>
            <a:endParaRPr lang="en-US" altLang="zh-CN" dirty="0">
              <a:solidFill>
                <a:srgbClr val="EE000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EE0000"/>
                </a:solidFill>
              </a:rPr>
              <a:t>SXM2</a:t>
            </a:r>
            <a:r>
              <a:rPr lang="zh-CN" altLang="en-US" dirty="0">
                <a:solidFill>
                  <a:srgbClr val="EE0000"/>
                </a:solidFill>
              </a:rPr>
              <a:t>插槽供电</a:t>
            </a:r>
            <a:endParaRPr lang="en-US" altLang="zh-CN" dirty="0">
              <a:solidFill>
                <a:srgbClr val="EE000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EE0000"/>
                </a:solidFill>
              </a:rPr>
              <a:t>SYS</a:t>
            </a:r>
            <a:r>
              <a:rPr lang="zh-CN" altLang="en-US" dirty="0">
                <a:solidFill>
                  <a:srgbClr val="EE0000"/>
                </a:solidFill>
              </a:rPr>
              <a:t>风扇</a:t>
            </a:r>
            <a:endParaRPr lang="en-US" altLang="zh-CN" dirty="0">
              <a:solidFill>
                <a:srgbClr val="EE000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EE0000"/>
                </a:solidFill>
              </a:rPr>
              <a:t>+5V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EE0000"/>
                </a:solidFill>
              </a:rPr>
              <a:t>USB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EE0000"/>
                </a:solidFill>
              </a:rPr>
              <a:t>CPU</a:t>
            </a:r>
            <a:r>
              <a:rPr lang="zh-CN" altLang="en-US" dirty="0">
                <a:solidFill>
                  <a:srgbClr val="EE0000"/>
                </a:solidFill>
              </a:rPr>
              <a:t>风扇</a:t>
            </a:r>
            <a:endParaRPr lang="en-US" altLang="zh-CN" dirty="0">
              <a:solidFill>
                <a:srgbClr val="EE000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EE0000"/>
                </a:solidFill>
              </a:rPr>
              <a:t>+3.3V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EE0000"/>
                </a:solidFill>
              </a:rPr>
              <a:t>M.2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EE0000"/>
                </a:solidFill>
              </a:rPr>
              <a:t>各种信号电平</a:t>
            </a:r>
            <a:endParaRPr lang="en-US" altLang="zh-CN" dirty="0">
              <a:solidFill>
                <a:srgbClr val="EE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b="1" dirty="0"/>
              <a:t>不需要考虑</a:t>
            </a:r>
            <a:r>
              <a:rPr lang="en-US" altLang="zh-CN" b="1" dirty="0"/>
              <a:t>S3</a:t>
            </a:r>
            <a:r>
              <a:rPr lang="zh-CN" altLang="en-US" b="1" dirty="0"/>
              <a:t>睡眠状态</a:t>
            </a:r>
            <a:r>
              <a:rPr lang="zh-CN" altLang="en-US" dirty="0"/>
              <a:t>，只考虑</a:t>
            </a:r>
            <a:r>
              <a:rPr lang="en-US" altLang="zh-CN" dirty="0"/>
              <a:t>S0</a:t>
            </a:r>
            <a:r>
              <a:rPr lang="zh-CN" altLang="en-US" dirty="0"/>
              <a:t>开机运行和</a:t>
            </a:r>
            <a:r>
              <a:rPr lang="en-US" altLang="zh-CN" dirty="0"/>
              <a:t>S5</a:t>
            </a:r>
            <a:r>
              <a:rPr lang="zh-CN" altLang="en-US" dirty="0"/>
              <a:t>软关机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8656766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2558866D-6E9F-60FD-6E0F-F7C7E64964F4}"/>
              </a:ext>
            </a:extLst>
          </p:cNvPr>
          <p:cNvSpPr txBox="1"/>
          <p:nvPr/>
        </p:nvSpPr>
        <p:spPr>
          <a:xfrm>
            <a:off x="142735" y="5978423"/>
            <a:ext cx="38449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latin typeface="+mj-ea"/>
                <a:ea typeface="+mj-ea"/>
              </a:rPr>
              <a:t>SXM2</a:t>
            </a:r>
            <a:r>
              <a:rPr lang="zh-CN" altLang="en-US" sz="4400" dirty="0">
                <a:latin typeface="+mj-ea"/>
                <a:ea typeface="+mj-ea"/>
              </a:rPr>
              <a:t>额外说明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C403D396-A9FA-B887-BC86-422E0A305456}"/>
              </a:ext>
            </a:extLst>
          </p:cNvPr>
          <p:cNvSpPr txBox="1"/>
          <p:nvPr/>
        </p:nvSpPr>
        <p:spPr>
          <a:xfrm>
            <a:off x="954544" y="521877"/>
            <a:ext cx="754714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/>
              <a:t>连接器型号：</a:t>
            </a:r>
            <a:r>
              <a:rPr lang="en-US" altLang="zh-CN" dirty="0"/>
              <a:t>84740-102LF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/>
              <a:t>以下信号留便于飞线的测试点</a:t>
            </a:r>
            <a:endParaRPr lang="en-US" altLang="zh-CN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/>
              <a:t>PWR_EN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/>
              <a:t>PWR_BRAKE#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/>
              <a:t>PWR_GOOD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/>
              <a:t>THERM_OVERT#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/>
              <a:t>其它根据</a:t>
            </a:r>
            <a:r>
              <a:rPr lang="en-US" altLang="zh-CN" dirty="0"/>
              <a:t>OCP</a:t>
            </a:r>
            <a:r>
              <a:rPr lang="zh-CN" altLang="en-US" dirty="0"/>
              <a:t>图纸无法确定功能的引脚也留测试点</a:t>
            </a: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48097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C05CE449-FE7A-663D-F583-8522A75AD340}"/>
              </a:ext>
            </a:extLst>
          </p:cNvPr>
          <p:cNvSpPr txBox="1"/>
          <p:nvPr/>
        </p:nvSpPr>
        <p:spPr>
          <a:xfrm>
            <a:off x="142735" y="5978423"/>
            <a:ext cx="38449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latin typeface="+mj-ea"/>
                <a:ea typeface="+mj-ea"/>
              </a:rPr>
              <a:t>布局说明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97202C69-AE12-9ECD-2F88-BDDE027782A3}"/>
              </a:ext>
            </a:extLst>
          </p:cNvPr>
          <p:cNvSpPr/>
          <p:nvPr/>
        </p:nvSpPr>
        <p:spPr>
          <a:xfrm>
            <a:off x="2542478" y="338997"/>
            <a:ext cx="4371278" cy="4728117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PCB</a:t>
            </a:r>
            <a:endParaRPr lang="zh-CN" altLang="en-US" dirty="0"/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id="{14E6C5E8-3159-A50E-4047-2C88B7411298}"/>
              </a:ext>
            </a:extLst>
          </p:cNvPr>
          <p:cNvSpPr/>
          <p:nvPr/>
        </p:nvSpPr>
        <p:spPr>
          <a:xfrm>
            <a:off x="5423953" y="2176718"/>
            <a:ext cx="312234" cy="312234"/>
          </a:xfrm>
          <a:prstGeom prst="round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6259BE30-C246-3EFC-23CF-308AEB3E21E9}"/>
              </a:ext>
            </a:extLst>
          </p:cNvPr>
          <p:cNvSpPr/>
          <p:nvPr/>
        </p:nvSpPr>
        <p:spPr>
          <a:xfrm>
            <a:off x="3238315" y="602165"/>
            <a:ext cx="954544" cy="42017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err="1"/>
              <a:t>LattePanda</a:t>
            </a:r>
            <a:endParaRPr lang="en-US" altLang="zh-CN" sz="1200" dirty="0"/>
          </a:p>
          <a:p>
            <a:pPr algn="ctr"/>
            <a:r>
              <a:rPr lang="en-US" altLang="zh-CN" sz="1200" dirty="0"/>
              <a:t>DDR4</a:t>
            </a:r>
          </a:p>
          <a:p>
            <a:pPr algn="ctr"/>
            <a:r>
              <a:rPr lang="zh-CN" altLang="en-US" sz="1200" dirty="0"/>
              <a:t>立式贴片座</a:t>
            </a:r>
            <a:endParaRPr lang="en-US" altLang="zh-CN" sz="1200" dirty="0"/>
          </a:p>
          <a:p>
            <a:pPr algn="ctr"/>
            <a:r>
              <a:rPr lang="zh-CN" altLang="en-US" sz="1200" dirty="0"/>
              <a:t>正面朝👈</a:t>
            </a:r>
            <a:endParaRPr lang="en-US" altLang="zh-CN" sz="1200" dirty="0"/>
          </a:p>
          <a:p>
            <a:pPr algn="ctr"/>
            <a:r>
              <a:rPr lang="zh-CN" altLang="en-US" sz="1200" dirty="0"/>
              <a:t>搭薄散热片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8527D47B-D614-EBD4-0C35-1CBBFD2C4B0F}"/>
              </a:ext>
            </a:extLst>
          </p:cNvPr>
          <p:cNvSpPr/>
          <p:nvPr/>
        </p:nvSpPr>
        <p:spPr>
          <a:xfrm>
            <a:off x="2542478" y="5174166"/>
            <a:ext cx="4406962" cy="769441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12V</a:t>
            </a:r>
            <a:r>
              <a:rPr lang="zh-CN" altLang="en-US" dirty="0"/>
              <a:t>大风扇，</a:t>
            </a:r>
            <a:r>
              <a:rPr lang="en-US" altLang="zh-CN" dirty="0"/>
              <a:t>SYS FAN</a:t>
            </a:r>
            <a:endParaRPr lang="zh-CN" altLang="en-US" dirty="0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29040A5D-130D-261E-B34A-1F743CE84F45}"/>
              </a:ext>
            </a:extLst>
          </p:cNvPr>
          <p:cNvSpPr/>
          <p:nvPr/>
        </p:nvSpPr>
        <p:spPr>
          <a:xfrm>
            <a:off x="4411424" y="602165"/>
            <a:ext cx="2359596" cy="420178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/>
              <a:t>SXM2</a:t>
            </a:r>
          </a:p>
          <a:p>
            <a:pPr algn="ctr"/>
            <a:r>
              <a:rPr lang="en-US" altLang="zh-CN" sz="1200" dirty="0"/>
              <a:t>V100</a:t>
            </a:r>
            <a:endParaRPr lang="zh-CN" altLang="en-US" sz="1200" dirty="0"/>
          </a:p>
        </p:txBody>
      </p:sp>
      <p:cxnSp>
        <p:nvCxnSpPr>
          <p:cNvPr id="9" name="直接箭头连接符 8">
            <a:extLst>
              <a:ext uri="{FF2B5EF4-FFF2-40B4-BE49-F238E27FC236}">
                <a16:creationId xmlns:a16="http://schemas.microsoft.com/office/drawing/2014/main" id="{5E035E10-3FD4-E43D-7BB6-690C33ACB0AD}"/>
              </a:ext>
            </a:extLst>
          </p:cNvPr>
          <p:cNvCxnSpPr/>
          <p:nvPr/>
        </p:nvCxnSpPr>
        <p:spPr>
          <a:xfrm flipH="1" flipV="1">
            <a:off x="5816476" y="2372980"/>
            <a:ext cx="1864484" cy="526337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文本框 9">
            <a:extLst>
              <a:ext uri="{FF2B5EF4-FFF2-40B4-BE49-F238E27FC236}">
                <a16:creationId xmlns:a16="http://schemas.microsoft.com/office/drawing/2014/main" id="{A0B33A5C-3DFA-8E9A-AA44-C3B49678B919}"/>
              </a:ext>
            </a:extLst>
          </p:cNvPr>
          <p:cNvSpPr txBox="1"/>
          <p:nvPr/>
        </p:nvSpPr>
        <p:spPr>
          <a:xfrm>
            <a:off x="7252753" y="2928301"/>
            <a:ext cx="1828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SXM</a:t>
            </a:r>
            <a:r>
              <a:rPr lang="zh-CN" altLang="en-US" dirty="0"/>
              <a:t>正中心底部</a:t>
            </a:r>
            <a:endParaRPr lang="en-US" altLang="zh-CN" dirty="0"/>
          </a:p>
          <a:p>
            <a:r>
              <a:rPr lang="zh-CN" altLang="en-US" dirty="0"/>
              <a:t>挖个小洞</a:t>
            </a:r>
            <a:endParaRPr lang="en-US" altLang="zh-CN" dirty="0"/>
          </a:p>
          <a:p>
            <a:r>
              <a:rPr lang="zh-CN" altLang="en-US" dirty="0"/>
              <a:t>用于塞</a:t>
            </a:r>
            <a:r>
              <a:rPr lang="en-US" altLang="zh-CN" dirty="0"/>
              <a:t>NTC</a:t>
            </a:r>
            <a:endParaRPr lang="zh-CN" altLang="en-US" dirty="0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82D0AC45-DE22-38C4-671D-45395008A810}"/>
              </a:ext>
            </a:extLst>
          </p:cNvPr>
          <p:cNvSpPr/>
          <p:nvPr/>
        </p:nvSpPr>
        <p:spPr>
          <a:xfrm rot="5400000">
            <a:off x="574288" y="2387477"/>
            <a:ext cx="4409192" cy="615547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50" dirty="0"/>
              <a:t>所有外部接口位于这一侧</a:t>
            </a:r>
            <a:endParaRPr lang="en-US" altLang="zh-CN" sz="1050" dirty="0"/>
          </a:p>
          <a:p>
            <a:pPr algn="ctr"/>
            <a:r>
              <a:rPr lang="en-US" altLang="zh-CN" sz="1050" dirty="0"/>
              <a:t>USB, HDMI</a:t>
            </a:r>
            <a:r>
              <a:rPr lang="zh-CN" altLang="en-US" sz="1050" dirty="0"/>
              <a:t>，电源按钮等</a:t>
            </a:r>
          </a:p>
        </p:txBody>
      </p:sp>
      <p:sp>
        <p:nvSpPr>
          <p:cNvPr id="12" name="箭头: 上 11">
            <a:extLst>
              <a:ext uri="{FF2B5EF4-FFF2-40B4-BE49-F238E27FC236}">
                <a16:creationId xmlns:a16="http://schemas.microsoft.com/office/drawing/2014/main" id="{56D0714C-E478-B322-E834-65774574D02E}"/>
              </a:ext>
            </a:extLst>
          </p:cNvPr>
          <p:cNvSpPr/>
          <p:nvPr/>
        </p:nvSpPr>
        <p:spPr>
          <a:xfrm>
            <a:off x="3537166" y="5973027"/>
            <a:ext cx="383602" cy="863097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箭头: 上 12">
            <a:extLst>
              <a:ext uri="{FF2B5EF4-FFF2-40B4-BE49-F238E27FC236}">
                <a16:creationId xmlns:a16="http://schemas.microsoft.com/office/drawing/2014/main" id="{1B505E43-38FC-17CD-2A10-5E4357B81191}"/>
              </a:ext>
            </a:extLst>
          </p:cNvPr>
          <p:cNvSpPr/>
          <p:nvPr/>
        </p:nvSpPr>
        <p:spPr>
          <a:xfrm>
            <a:off x="4536316" y="5994903"/>
            <a:ext cx="383602" cy="863097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箭头: 上 13">
            <a:extLst>
              <a:ext uri="{FF2B5EF4-FFF2-40B4-BE49-F238E27FC236}">
                <a16:creationId xmlns:a16="http://schemas.microsoft.com/office/drawing/2014/main" id="{0BC4D798-D610-35E8-B20A-E83F6583504E}"/>
              </a:ext>
            </a:extLst>
          </p:cNvPr>
          <p:cNvSpPr/>
          <p:nvPr/>
        </p:nvSpPr>
        <p:spPr>
          <a:xfrm>
            <a:off x="5468559" y="5973026"/>
            <a:ext cx="383602" cy="863097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箭头: 上 14">
            <a:extLst>
              <a:ext uri="{FF2B5EF4-FFF2-40B4-BE49-F238E27FC236}">
                <a16:creationId xmlns:a16="http://schemas.microsoft.com/office/drawing/2014/main" id="{D0313D4E-A793-7345-CFDE-CC52472800CC}"/>
              </a:ext>
            </a:extLst>
          </p:cNvPr>
          <p:cNvSpPr/>
          <p:nvPr/>
        </p:nvSpPr>
        <p:spPr>
          <a:xfrm>
            <a:off x="6275908" y="5979291"/>
            <a:ext cx="383602" cy="863097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箭头: 上 15">
            <a:extLst>
              <a:ext uri="{FF2B5EF4-FFF2-40B4-BE49-F238E27FC236}">
                <a16:creationId xmlns:a16="http://schemas.microsoft.com/office/drawing/2014/main" id="{C1EF4D79-DD07-974F-1F92-46D7EE6771A8}"/>
              </a:ext>
            </a:extLst>
          </p:cNvPr>
          <p:cNvSpPr/>
          <p:nvPr/>
        </p:nvSpPr>
        <p:spPr>
          <a:xfrm>
            <a:off x="2749890" y="5994903"/>
            <a:ext cx="383602" cy="863097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箭头连接符 16">
            <a:extLst>
              <a:ext uri="{FF2B5EF4-FFF2-40B4-BE49-F238E27FC236}">
                <a16:creationId xmlns:a16="http://schemas.microsoft.com/office/drawing/2014/main" id="{1350AFBC-FAE4-4C41-D248-F5C31AA68AC2}"/>
              </a:ext>
            </a:extLst>
          </p:cNvPr>
          <p:cNvCxnSpPr>
            <a:cxnSpLocks/>
            <a:stCxn id="19" idx="3"/>
          </p:cNvCxnSpPr>
          <p:nvPr/>
        </p:nvCxnSpPr>
        <p:spPr>
          <a:xfrm flipV="1">
            <a:off x="2422045" y="4908181"/>
            <a:ext cx="1989379" cy="214689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文本框 18">
            <a:extLst>
              <a:ext uri="{FF2B5EF4-FFF2-40B4-BE49-F238E27FC236}">
                <a16:creationId xmlns:a16="http://schemas.microsoft.com/office/drawing/2014/main" id="{FC107C3D-09DF-A2AE-A2CC-55948C81291D}"/>
              </a:ext>
            </a:extLst>
          </p:cNvPr>
          <p:cNvSpPr txBox="1"/>
          <p:nvPr/>
        </p:nvSpPr>
        <p:spPr>
          <a:xfrm>
            <a:off x="57986" y="4661205"/>
            <a:ext cx="23640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电源输入放置在靠前侧的背面</a:t>
            </a:r>
            <a:br>
              <a:rPr lang="en-US" altLang="zh-CN" dirty="0"/>
            </a:br>
            <a:r>
              <a:rPr lang="en-US" altLang="zh-CN" dirty="0"/>
              <a:t>CRPS</a:t>
            </a:r>
            <a:r>
              <a:rPr lang="zh-CN" altLang="en-US" dirty="0"/>
              <a:t>转接板我来解决</a:t>
            </a:r>
            <a:endParaRPr lang="en-US" altLang="zh-CN" dirty="0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25484098-A99A-342C-D93B-575D4B0D39F2}"/>
              </a:ext>
            </a:extLst>
          </p:cNvPr>
          <p:cNvSpPr txBox="1"/>
          <p:nvPr/>
        </p:nvSpPr>
        <p:spPr>
          <a:xfrm>
            <a:off x="229717" y="140500"/>
            <a:ext cx="17239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CPU</a:t>
            </a:r>
            <a:r>
              <a:rPr lang="zh-CN" altLang="en-US" sz="1200" dirty="0"/>
              <a:t>风扇插座置于尾部</a:t>
            </a:r>
            <a:endParaRPr lang="en-US" altLang="zh-CN" sz="1200" dirty="0"/>
          </a:p>
          <a:p>
            <a:r>
              <a:rPr lang="zh-CN" altLang="en-US" sz="1200" dirty="0"/>
              <a:t>调试用</a:t>
            </a:r>
            <a:endParaRPr lang="en-US" altLang="zh-CN" sz="1200" dirty="0"/>
          </a:p>
        </p:txBody>
      </p:sp>
      <p:cxnSp>
        <p:nvCxnSpPr>
          <p:cNvPr id="25" name="直接箭头连接符 24">
            <a:extLst>
              <a:ext uri="{FF2B5EF4-FFF2-40B4-BE49-F238E27FC236}">
                <a16:creationId xmlns:a16="http://schemas.microsoft.com/office/drawing/2014/main" id="{50452997-AC2B-F028-1D2F-445D790DE1EE}"/>
              </a:ext>
            </a:extLst>
          </p:cNvPr>
          <p:cNvCxnSpPr>
            <a:cxnSpLocks/>
            <a:stCxn id="23" idx="3"/>
          </p:cNvCxnSpPr>
          <p:nvPr/>
        </p:nvCxnSpPr>
        <p:spPr>
          <a:xfrm>
            <a:off x="1953694" y="371333"/>
            <a:ext cx="1712827" cy="119321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33199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BC15F07B-5A78-A033-4257-71459AAF67A7}"/>
              </a:ext>
            </a:extLst>
          </p:cNvPr>
          <p:cNvSpPr txBox="1"/>
          <p:nvPr/>
        </p:nvSpPr>
        <p:spPr>
          <a:xfrm>
            <a:off x="142735" y="5978423"/>
            <a:ext cx="38449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latin typeface="+mj-ea"/>
                <a:ea typeface="+mj-ea"/>
              </a:rPr>
              <a:t>布局说明补充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3ECD334C-F98C-083C-D07B-746DE1B16C9D}"/>
              </a:ext>
            </a:extLst>
          </p:cNvPr>
          <p:cNvSpPr txBox="1"/>
          <p:nvPr/>
        </p:nvSpPr>
        <p:spPr>
          <a:xfrm>
            <a:off x="954544" y="521877"/>
            <a:ext cx="754714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PCB</a:t>
            </a:r>
            <a:r>
              <a:rPr lang="zh-CN" altLang="en-US" dirty="0"/>
              <a:t>宽度不得超过</a:t>
            </a:r>
            <a:r>
              <a:rPr lang="en-US" altLang="zh-CN" dirty="0"/>
              <a:t>120mm</a:t>
            </a:r>
            <a:r>
              <a:rPr lang="zh-CN" altLang="en-US" dirty="0"/>
              <a:t>，以匹配</a:t>
            </a:r>
            <a:r>
              <a:rPr lang="en-US" altLang="zh-CN" dirty="0"/>
              <a:t>12CM</a:t>
            </a:r>
            <a:r>
              <a:rPr lang="zh-CN" altLang="en-US" dirty="0"/>
              <a:t>风扇做外壳</a:t>
            </a:r>
            <a:br>
              <a:rPr lang="en-US" altLang="zh-CN" dirty="0"/>
            </a:br>
            <a:r>
              <a:rPr lang="en-US" altLang="zh-CN" dirty="0"/>
              <a:t>PCB</a:t>
            </a:r>
            <a:r>
              <a:rPr lang="zh-CN" altLang="en-US" dirty="0"/>
              <a:t>长度在满足接口要求的前提下尽可能缩短</a:t>
            </a: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M.2 E Key 2230</a:t>
            </a:r>
            <a:r>
              <a:rPr lang="zh-CN" altLang="en-US" dirty="0"/>
              <a:t>，需要布局在正面，尾部留出一定空间接天线</a:t>
            </a: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M.2 M Key 2280</a:t>
            </a:r>
            <a:r>
              <a:rPr lang="zh-CN" altLang="en-US" dirty="0"/>
              <a:t>，只要焊</a:t>
            </a:r>
            <a:r>
              <a:rPr lang="en-US" altLang="zh-CN" dirty="0"/>
              <a:t>2280</a:t>
            </a:r>
            <a:r>
              <a:rPr lang="zh-CN" altLang="en-US" dirty="0"/>
              <a:t>一个螺母即可</a:t>
            </a:r>
            <a:br>
              <a:rPr lang="en-US" altLang="zh-CN" dirty="0"/>
            </a:br>
            <a:r>
              <a:rPr lang="zh-CN" altLang="en-US" dirty="0"/>
              <a:t>如无法布局，可以接受</a:t>
            </a:r>
            <a:r>
              <a:rPr lang="en-US" altLang="zh-CN" dirty="0"/>
              <a:t>M.2 M Key 2230</a:t>
            </a:r>
            <a:br>
              <a:rPr lang="en-US" altLang="zh-CN" dirty="0"/>
            </a:br>
            <a:r>
              <a:rPr lang="en-US" altLang="zh-CN" dirty="0"/>
              <a:t>M.2 M Key</a:t>
            </a:r>
            <a:r>
              <a:rPr lang="zh-CN" altLang="en-US" dirty="0"/>
              <a:t>可以置于背面，不需要考虑拆装的便利性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2324719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48B4EBC-44BC-53DC-F65F-258560B6273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/>
              <a:t>2024/10/21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832742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1157</TotalTime>
  <Words>440</Words>
  <Application>Microsoft Office PowerPoint</Application>
  <PresentationFormat>全屏显示(4:3)</PresentationFormat>
  <Paragraphs>117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1" baseType="lpstr">
      <vt:lpstr>等线</vt:lpstr>
      <vt:lpstr>等线 Light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2024/10/21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王博</dc:creator>
  <cp:lastModifiedBy>Minerval</cp:lastModifiedBy>
  <cp:revision>6</cp:revision>
  <dcterms:created xsi:type="dcterms:W3CDTF">2024-10-21T03:22:50Z</dcterms:created>
  <dcterms:modified xsi:type="dcterms:W3CDTF">2025-01-07T13:05:14Z</dcterms:modified>
</cp:coreProperties>
</file>