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2" r:id="rId2"/>
    <p:sldId id="286" r:id="rId3"/>
    <p:sldId id="287" r:id="rId4"/>
    <p:sldId id="290" r:id="rId5"/>
    <p:sldId id="289" r:id="rId6"/>
    <p:sldId id="256" r:id="rId7"/>
    <p:sldId id="264" r:id="rId8"/>
    <p:sldId id="265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84" r:id="rId20"/>
    <p:sldId id="285" r:id="rId21"/>
    <p:sldId id="259" r:id="rId22"/>
    <p:sldId id="283" r:id="rId23"/>
    <p:sldId id="291" r:id="rId24"/>
    <p:sldId id="261" r:id="rId25"/>
  </p:sldIdLst>
  <p:sldSz cx="75596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D1D1"/>
    <a:srgbClr val="CCCCFF"/>
    <a:srgbClr val="9933FF"/>
    <a:srgbClr val="CC66FF"/>
    <a:srgbClr val="FF0066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6327"/>
  </p:normalViewPr>
  <p:slideViewPr>
    <p:cSldViewPr snapToGrid="0" snapToObjects="1">
      <p:cViewPr>
        <p:scale>
          <a:sx n="46" d="100"/>
          <a:sy n="46" d="100"/>
        </p:scale>
        <p:origin x="232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46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235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34756"/>
            <a:ext cx="1630055" cy="85119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34756"/>
            <a:ext cx="4795669" cy="851192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102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5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os measu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504056"/>
            <a:ext cx="6520220" cy="417807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721654"/>
            <a:ext cx="6520220" cy="2197149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96189-4382-2D7D-137B-411E8FC6E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8" y="632012"/>
            <a:ext cx="7529667" cy="88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673780"/>
            <a:ext cx="3212862" cy="63728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673780"/>
            <a:ext cx="3212862" cy="63728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6370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34758"/>
            <a:ext cx="6520220" cy="19413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462203"/>
            <a:ext cx="3198096" cy="1206688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668891"/>
            <a:ext cx="3198096" cy="5396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462203"/>
            <a:ext cx="3213847" cy="1206688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668891"/>
            <a:ext cx="3213847" cy="5396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589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46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 not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69608"/>
            <a:ext cx="2438192" cy="234362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446169"/>
            <a:ext cx="3827085" cy="713783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13234"/>
            <a:ext cx="2438192" cy="558238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548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69608"/>
            <a:ext cx="2438192" cy="234362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446169"/>
            <a:ext cx="3827085" cy="713783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13234"/>
            <a:ext cx="2438192" cy="558238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13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34758"/>
            <a:ext cx="6520220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673780"/>
            <a:ext cx="6520220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309407"/>
            <a:ext cx="170092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A256-F963-2844-B7E5-EFC300E80C28}" type="datetimeFigureOut">
              <a:rPr lang="en-NL" smtClean="0"/>
              <a:t>06/25/2025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309407"/>
            <a:ext cx="2551390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309407"/>
            <a:ext cx="170092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C596-15FB-7C45-AC40-79B5D215E69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67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wartetcadeau.nl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E1B0C1C7-8EB0-E949-46C3-A8D5E18A81CA}"/>
              </a:ext>
            </a:extLst>
          </p:cNvPr>
          <p:cNvSpPr/>
          <p:nvPr/>
        </p:nvSpPr>
        <p:spPr>
          <a:xfrm>
            <a:off x="216131" y="1030778"/>
            <a:ext cx="7082444" cy="1945178"/>
          </a:xfrm>
          <a:prstGeom prst="ribbon">
            <a:avLst>
              <a:gd name="adj1" fmla="val 13248"/>
              <a:gd name="adj2" fmla="val 69843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</a:rPr>
              <a:t>Turing Machine Game Cards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0B325-3DBD-406F-618D-2B2B8330733B}"/>
              </a:ext>
            </a:extLst>
          </p:cNvPr>
          <p:cNvSpPr txBox="1"/>
          <p:nvPr/>
        </p:nvSpPr>
        <p:spPr>
          <a:xfrm>
            <a:off x="878049" y="5340342"/>
            <a:ext cx="5803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CC BY-NC-SA Jeroen Brinkman</a:t>
            </a:r>
          </a:p>
        </p:txBody>
      </p:sp>
    </p:spTree>
    <p:extLst>
      <p:ext uri="{BB962C8B-B14F-4D97-AF65-F5344CB8AC3E}">
        <p14:creationId xmlns:p14="http://schemas.microsoft.com/office/powerpoint/2010/main" val="328218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016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2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4x 1 in </a:t>
            </a:r>
            <a:r>
              <a:rPr lang="en-US" sz="4000" b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steps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⓪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DA3312FD-26C6-7D9B-3779-0CE8F75E58F8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move the arrow to the right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 err="1">
                <a:solidFill>
                  <a:srgbClr val="FF6600"/>
                </a:solidFill>
              </a:rPr>
              <a:t>and</a:t>
            </a:r>
            <a:r>
              <a:rPr lang="nl-NL" sz="4000" b="1" dirty="0">
                <a:solidFill>
                  <a:srgbClr val="FF6600"/>
                </a:solidFill>
              </a:rPr>
              <a:t> take card ①.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79AA5E3-D340-84AE-2281-E52D3A6DB1CA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5CCF972F-F0E7-DA2C-8EA3-47EE117990A0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take card </a:t>
              </a:r>
              <a:r>
                <a:rPr lang="nl-NL" sz="4000" b="1" dirty="0">
                  <a:solidFill>
                    <a:srgbClr val="FF0000"/>
                  </a:solidFill>
                </a:rPr>
                <a:t>①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6B9BA50-24BE-3BC8-4C03-BFCE402987E1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ep 16">
            <a:extLst>
              <a:ext uri="{FF2B5EF4-FFF2-40B4-BE49-F238E27FC236}">
                <a16:creationId xmlns:a16="http://schemas.microsoft.com/office/drawing/2014/main" id="{5915894A-8C07-642A-B378-49CB9C670D5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3" name="Rechthoek: afgeronde hoeken 11">
              <a:extLst>
                <a:ext uri="{FF2B5EF4-FFF2-40B4-BE49-F238E27FC236}">
                  <a16:creationId xmlns:a16="http://schemas.microsoft.com/office/drawing/2014/main" id="{7E478805-77B3-F29E-9762-0DC148B3CC6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1 in place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move the arrow to the left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take card </a:t>
              </a:r>
              <a:r>
                <a:rPr lang="nl-NL" sz="4000" b="1" dirty="0">
                  <a:solidFill>
                    <a:srgbClr val="00B050"/>
                  </a:solidFill>
                </a:rPr>
                <a:t>①.</a:t>
              </a:r>
              <a:endParaRPr lang="nl-NL" sz="4000" b="1" dirty="0">
                <a:solidFill>
                  <a:srgbClr val="00B05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Tekstvak 14">
              <a:extLst>
                <a:ext uri="{FF2B5EF4-FFF2-40B4-BE49-F238E27FC236}">
                  <a16:creationId xmlns:a16="http://schemas.microsoft.com/office/drawing/2014/main" id="{445ED973-FB72-6563-66DD-F493D529FB26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240D09-DAE0-A0F4-8136-945065CC0F54}"/>
              </a:ext>
            </a:extLst>
          </p:cNvPr>
          <p:cNvGrpSpPr/>
          <p:nvPr/>
        </p:nvGrpSpPr>
        <p:grpSpPr>
          <a:xfrm>
            <a:off x="59493" y="1891091"/>
            <a:ext cx="761541" cy="588985"/>
            <a:chOff x="76393" y="1797356"/>
            <a:chExt cx="890423" cy="688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5AA9501-A1FA-5F45-8630-62E063C93B79}"/>
                </a:ext>
              </a:extLst>
            </p:cNvPr>
            <p:cNvGrpSpPr/>
            <p:nvPr/>
          </p:nvGrpSpPr>
          <p:grpSpPr>
            <a:xfrm>
              <a:off x="76393" y="1797356"/>
              <a:ext cx="890423" cy="298399"/>
              <a:chOff x="76393" y="1797356"/>
              <a:chExt cx="1074240" cy="36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4281F3-0994-979A-1A08-55CDA0A7D875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D74A3B-E595-2F15-656C-076D547B76E1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6E3BD65-9F3B-3732-65F2-38CF427726AA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9DD9819-1AD0-5BB2-CD49-17C26A998B57}"/>
                </a:ext>
              </a:extLst>
            </p:cNvPr>
            <p:cNvSpPr/>
            <p:nvPr/>
          </p:nvSpPr>
          <p:spPr>
            <a:xfrm rot="10800000">
              <a:off x="374791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1D475ACD-5059-9BEF-5AB5-FCC8223E48DC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4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016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2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4x 1 in 6 steps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①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move the arrow to the left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 err="1">
                <a:solidFill>
                  <a:srgbClr val="FF6600"/>
                </a:solidFill>
              </a:rPr>
              <a:t>and</a:t>
            </a:r>
            <a:r>
              <a:rPr lang="nl-NL" sz="4000" b="1" dirty="0">
                <a:solidFill>
                  <a:srgbClr val="FF6600"/>
                </a:solidFill>
              </a:rPr>
              <a:t> take card ⓪.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left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take card </a:t>
              </a:r>
              <a:r>
                <a:rPr lang="nl-NL" sz="4000" b="1" dirty="0">
                  <a:solidFill>
                    <a:srgbClr val="FF0000"/>
                  </a:solidFill>
                </a:rPr>
                <a:t>⓪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781E099B-0C37-5465-4263-59F1B0CA91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8C28152-E80C-D1AD-A8C3-330914C4A81A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1 in place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arrow in place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stop.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97064DEC-94F8-82A6-5AEC-D1E799050889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18E0912-257B-DD90-3D71-44BA362DF162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0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3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6x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21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steps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⓪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DA3312FD-26C6-7D9B-3779-0CE8F75E58F8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move the arrow to the right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 err="1">
                <a:solidFill>
                  <a:srgbClr val="FF6600"/>
                </a:solidFill>
              </a:rPr>
              <a:t>and</a:t>
            </a:r>
            <a:r>
              <a:rPr lang="nl-NL" sz="4000" b="1" dirty="0">
                <a:solidFill>
                  <a:srgbClr val="FF6600"/>
                </a:solidFill>
              </a:rPr>
              <a:t> take card ①.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79AA5E3-D340-84AE-2281-E52D3A6DB1CA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5CCF972F-F0E7-DA2C-8EA3-47EE117990A0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take card </a:t>
              </a:r>
              <a:r>
                <a:rPr lang="nl-NL" sz="4000" b="1" dirty="0">
                  <a:solidFill>
                    <a:srgbClr val="FF0000"/>
                  </a:solidFill>
                </a:rPr>
                <a:t>①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6B9BA50-24BE-3BC8-4C03-BFCE402987E1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ep 16">
            <a:extLst>
              <a:ext uri="{FF2B5EF4-FFF2-40B4-BE49-F238E27FC236}">
                <a16:creationId xmlns:a16="http://schemas.microsoft.com/office/drawing/2014/main" id="{5915894A-8C07-642A-B378-49CB9C670D5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3" name="Rechthoek: afgeronde hoeken 11">
              <a:extLst>
                <a:ext uri="{FF2B5EF4-FFF2-40B4-BE49-F238E27FC236}">
                  <a16:creationId xmlns:a16="http://schemas.microsoft.com/office/drawing/2014/main" id="{7E478805-77B3-F29E-9762-0DC148B3CC6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1 in place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arrow in place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stop.</a:t>
              </a:r>
            </a:p>
          </p:txBody>
        </p:sp>
        <p:sp>
          <p:nvSpPr>
            <p:cNvPr id="4" name="Tekstvak 14">
              <a:extLst>
                <a:ext uri="{FF2B5EF4-FFF2-40B4-BE49-F238E27FC236}">
                  <a16:creationId xmlns:a16="http://schemas.microsoft.com/office/drawing/2014/main" id="{445ED973-FB72-6563-66DD-F493D529FB26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C55FC0-3077-6035-B684-B8C15F2667F0}"/>
              </a:ext>
            </a:extLst>
          </p:cNvPr>
          <p:cNvGrpSpPr/>
          <p:nvPr/>
        </p:nvGrpSpPr>
        <p:grpSpPr>
          <a:xfrm>
            <a:off x="59493" y="1891091"/>
            <a:ext cx="761541" cy="588985"/>
            <a:chOff x="76393" y="1797356"/>
            <a:chExt cx="890423" cy="688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5E9847-DDA8-92BB-B8FB-C47CFCCD3D76}"/>
                </a:ext>
              </a:extLst>
            </p:cNvPr>
            <p:cNvGrpSpPr/>
            <p:nvPr/>
          </p:nvGrpSpPr>
          <p:grpSpPr>
            <a:xfrm>
              <a:off x="76393" y="1797356"/>
              <a:ext cx="890423" cy="298399"/>
              <a:chOff x="76393" y="1797356"/>
              <a:chExt cx="1074240" cy="36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C6BF0C-24D7-A04C-9A79-4455FCAFF23A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F2AE47-5865-934D-471F-1F6C238BA62E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6EBB1D-A77F-25C4-F3D7-65B4A023C422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BAE1BCB9-4E85-60F0-19F2-A20E021E7EB0}"/>
                </a:ext>
              </a:extLst>
            </p:cNvPr>
            <p:cNvSpPr/>
            <p:nvPr/>
          </p:nvSpPr>
          <p:spPr>
            <a:xfrm rot="10800000">
              <a:off x="374791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1846A3E-23A5-2BBC-8303-BACF7D912748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4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①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0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move the arrow to the right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 err="1">
                <a:solidFill>
                  <a:srgbClr val="FF6600"/>
                </a:solidFill>
              </a:rPr>
              <a:t>and</a:t>
            </a:r>
            <a:r>
              <a:rPr lang="nl-NL" sz="4000" b="1" dirty="0">
                <a:solidFill>
                  <a:srgbClr val="FF6600"/>
                </a:solidFill>
              </a:rPr>
              <a:t> take card ②.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Leave the 0 in place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take card </a:t>
              </a:r>
              <a:r>
                <a:rPr lang="nl-NL" sz="4000" b="1" dirty="0">
                  <a:solidFill>
                    <a:srgbClr val="FF0000"/>
                  </a:solidFill>
                </a:rPr>
                <a:t>②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hthoek: afgeronde hoeken 9">
            <a:extLst>
              <a:ext uri="{FF2B5EF4-FFF2-40B4-BE49-F238E27FC236}">
                <a16:creationId xmlns:a16="http://schemas.microsoft.com/office/drawing/2014/main" id="{6FCB31AF-ED29-4F36-1741-516F1AC8A22A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3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6x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21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steps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ep 16">
            <a:extLst>
              <a:ext uri="{FF2B5EF4-FFF2-40B4-BE49-F238E27FC236}">
                <a16:creationId xmlns:a16="http://schemas.microsoft.com/office/drawing/2014/main" id="{50AD2F5C-D3E6-F736-846A-1AF091C410CC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4" name="Rechthoek: afgeronde hoeken 11">
              <a:extLst>
                <a:ext uri="{FF2B5EF4-FFF2-40B4-BE49-F238E27FC236}">
                  <a16:creationId xmlns:a16="http://schemas.microsoft.com/office/drawing/2014/main" id="{0215ABF7-89B3-3ACB-28DC-738F70902570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1 in place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keep card </a:t>
              </a:r>
              <a:r>
                <a:rPr lang="en-US" sz="4000" b="1" dirty="0">
                  <a:solidFill>
                    <a:srgbClr val="00B050"/>
                  </a:solidFill>
                </a:rPr>
                <a:t>①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2" name="Tekstvak 14">
              <a:extLst>
                <a:ext uri="{FF2B5EF4-FFF2-40B4-BE49-F238E27FC236}">
                  <a16:creationId xmlns:a16="http://schemas.microsoft.com/office/drawing/2014/main" id="{9A78ED99-21DF-A6C4-36B6-FC8B042D9B11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BCE6D7A-B9AC-76BC-1BC3-29F5165B989F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1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②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move the arrow to the left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 err="1">
                <a:solidFill>
                  <a:srgbClr val="FF6600"/>
                </a:solidFill>
              </a:rPr>
              <a:t>and</a:t>
            </a:r>
            <a:r>
              <a:rPr lang="nl-NL" sz="4000" b="1" dirty="0">
                <a:solidFill>
                  <a:srgbClr val="FF6600"/>
                </a:solidFill>
              </a:rPr>
              <a:t> keep card ②.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left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keep card </a:t>
              </a:r>
              <a:r>
                <a:rPr lang="nl-NL" sz="4000" b="1" dirty="0">
                  <a:solidFill>
                    <a:srgbClr val="FF0000"/>
                  </a:solidFill>
                </a:rPr>
                <a:t>②.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781E099B-0C37-5465-4263-59F1B0CA91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8C28152-E80C-D1AD-A8C3-330914C4A81A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1 in place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move the arrow to the left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take card</a:t>
              </a:r>
              <a:r>
                <a:rPr lang="en-US" sz="4000" b="1" dirty="0">
                  <a:solidFill>
                    <a:schemeClr val="tx1"/>
                  </a:solidFill>
                </a:rPr>
                <a:t> </a:t>
              </a:r>
              <a:r>
                <a:rPr lang="en-US" sz="4000" b="1" dirty="0">
                  <a:solidFill>
                    <a:srgbClr val="00B050"/>
                  </a:solidFill>
                </a:rPr>
                <a:t>⓪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97064DEC-94F8-82A6-5AEC-D1E799050889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Rechthoek: afgeronde hoeken 9">
            <a:extLst>
              <a:ext uri="{FF2B5EF4-FFF2-40B4-BE49-F238E27FC236}">
                <a16:creationId xmlns:a16="http://schemas.microsoft.com/office/drawing/2014/main" id="{6FCB31AF-ED29-4F36-1741-516F1AC8A22A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3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6x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21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steps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A92E63-C726-5B28-8EBB-11298A2C9A60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CCCCFF"/>
          </a:solidFill>
          <a:ln w="101600"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4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13x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107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steps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⓪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8E908816-2C19-ECD6-DD01-0F52AB07191F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move the arrow to the right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 err="1">
                <a:solidFill>
                  <a:srgbClr val="FF6600"/>
                </a:solidFill>
              </a:rPr>
              <a:t>and</a:t>
            </a:r>
            <a:r>
              <a:rPr lang="nl-NL" sz="4000" b="1" dirty="0">
                <a:solidFill>
                  <a:srgbClr val="FF6600"/>
                </a:solidFill>
              </a:rPr>
              <a:t> take card </a:t>
            </a:r>
            <a:r>
              <a:rPr lang="en-US" sz="4000" b="1" dirty="0">
                <a:solidFill>
                  <a:srgbClr val="FF6600"/>
                </a:solidFill>
              </a:rPr>
              <a:t>①</a:t>
            </a:r>
            <a:r>
              <a:rPr lang="nl-NL" sz="4000" b="1" dirty="0">
                <a:solidFill>
                  <a:srgbClr val="FF6600"/>
                </a:solidFill>
              </a:rPr>
              <a:t>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798E054C-9D22-D170-7A07-44E2E8C8BE39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EDBB35D5-7B74-59D9-1E29-0F4364FC315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take card</a:t>
              </a:r>
              <a:r>
                <a:rPr lang="en-US" sz="4000" b="1" dirty="0">
                  <a:solidFill>
                    <a:srgbClr val="00B050"/>
                  </a:solidFill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</a:rPr>
                <a:t>①</a:t>
              </a:r>
              <a:r>
                <a:rPr lang="nl-NL" sz="4000" b="1" dirty="0">
                  <a:solidFill>
                    <a:srgbClr val="FF0000"/>
                  </a:solidFill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8CA6547F-9ED1-C5FF-3ECE-094F80467EAF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EF86596D-2492-C4D3-5D0D-D22E21E8E45E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2E0A4A7-01E5-F8B6-E852-EFFE0B1F0D2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1 in place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move the arrow to the left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take card </a:t>
              </a:r>
              <a:r>
                <a:rPr lang="en-US" sz="4000" b="1" dirty="0">
                  <a:solidFill>
                    <a:srgbClr val="00B050"/>
                  </a:solidFill>
                </a:rPr>
                <a:t>①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39814F7D-0746-42D4-37C3-57268E8DA317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948433-5FB6-7A9B-B44C-02CF03467134}"/>
              </a:ext>
            </a:extLst>
          </p:cNvPr>
          <p:cNvGrpSpPr/>
          <p:nvPr/>
        </p:nvGrpSpPr>
        <p:grpSpPr>
          <a:xfrm>
            <a:off x="59493" y="1891091"/>
            <a:ext cx="761541" cy="588985"/>
            <a:chOff x="76393" y="1797356"/>
            <a:chExt cx="890423" cy="68866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FD07C4-13A2-1E3F-E094-A41E688E6744}"/>
                </a:ext>
              </a:extLst>
            </p:cNvPr>
            <p:cNvGrpSpPr/>
            <p:nvPr/>
          </p:nvGrpSpPr>
          <p:grpSpPr>
            <a:xfrm>
              <a:off x="76393" y="1797356"/>
              <a:ext cx="890423" cy="298399"/>
              <a:chOff x="76393" y="1797356"/>
              <a:chExt cx="1074240" cy="36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F74C7B-71BF-BF20-EF39-31DEAF603852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BB37DF-527A-1943-E804-1886A252217F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60EE1DC-6BBA-1048-6F0B-D31C411C7738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F378BE66-81C1-33CF-9721-745E9D8A155D}"/>
                </a:ext>
              </a:extLst>
            </p:cNvPr>
            <p:cNvSpPr/>
            <p:nvPr/>
          </p:nvSpPr>
          <p:spPr>
            <a:xfrm rot="10800000">
              <a:off x="374791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DF3F8BB-0E60-2930-CA37-D1EF2FED16FE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5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①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move the arrow to the left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 err="1">
                <a:solidFill>
                  <a:srgbClr val="FF6600"/>
                </a:solidFill>
              </a:rPr>
              <a:t>and</a:t>
            </a:r>
            <a:r>
              <a:rPr lang="nl-NL" sz="4000" b="1" dirty="0">
                <a:solidFill>
                  <a:srgbClr val="FF6600"/>
                </a:solidFill>
              </a:rPr>
              <a:t> take card ⓪.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left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take card </a:t>
              </a:r>
              <a:r>
                <a:rPr lang="nl-NL" sz="4000" b="1" dirty="0">
                  <a:solidFill>
                    <a:srgbClr val="FF0000"/>
                  </a:solidFill>
                </a:rPr>
                <a:t>⓪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781E099B-0C37-5465-4263-59F1B0CA91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8C28152-E80C-D1AD-A8C3-330914C4A81A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Take the 1 away and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place a 0 on the tape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move the arrow to the left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take card </a:t>
              </a:r>
              <a:r>
                <a:rPr lang="en-US" sz="4000" b="1" dirty="0">
                  <a:solidFill>
                    <a:srgbClr val="00B050"/>
                  </a:solidFill>
                </a:rPr>
                <a:t>②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97064DEC-94F8-82A6-5AEC-D1E799050889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Rechthoek: afgeronde hoeken 9">
            <a:extLst>
              <a:ext uri="{FF2B5EF4-FFF2-40B4-BE49-F238E27FC236}">
                <a16:creationId xmlns:a16="http://schemas.microsoft.com/office/drawing/2014/main" id="{6877C762-C4B6-E1A7-9E4C-45AA40515D6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CCCCFF"/>
          </a:solidFill>
          <a:ln w="101600"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4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13x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107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steps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9E56905-B33E-EF63-F0B0-FB83D3D041B7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CCCCFF"/>
          </a:solidFill>
          <a:ln w="101600"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4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13x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107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steps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②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8E908816-2C19-ECD6-DD01-0F52AB07191F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leave the arrow in place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and stop.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798E054C-9D22-D170-7A07-44E2E8C8BE39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EDBB35D5-7B74-59D9-1E29-0F4364FC315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leave the arrow in place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stop</a:t>
              </a:r>
              <a:r>
                <a:rPr lang="nl-NL" sz="4000" b="1" dirty="0">
                  <a:solidFill>
                    <a:srgbClr val="FF0000"/>
                  </a:solidFill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8CA6547F-9ED1-C5FF-3ECE-094F80467EAF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EF86596D-2492-C4D3-5D0D-D22E21E8E45E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2E0A4A7-01E5-F8B6-E852-EFFE0B1F0D2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1 in place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move the arrow to the left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take card</a:t>
              </a:r>
              <a:r>
                <a:rPr lang="en-US" sz="4000" b="1" dirty="0">
                  <a:solidFill>
                    <a:schemeClr val="tx1"/>
                  </a:solidFill>
                </a:rPr>
                <a:t> </a:t>
              </a:r>
              <a:r>
                <a:rPr lang="en-US" sz="4000" b="1" dirty="0">
                  <a:solidFill>
                    <a:srgbClr val="00B050"/>
                  </a:solidFill>
                </a:rPr>
                <a:t>③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39814F7D-0746-42D4-37C3-57268E8DA317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07C96DD-C9DC-A5F1-0498-3007AA41F1E4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4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③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EAD409F3-3E01-EFA2-BCF6-8EE3CA6E5CD4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move the arrow to the right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 err="1">
                <a:solidFill>
                  <a:srgbClr val="FF6600"/>
                </a:solidFill>
              </a:rPr>
              <a:t>and</a:t>
            </a:r>
            <a:r>
              <a:rPr lang="nl-NL" sz="4000" b="1" dirty="0">
                <a:solidFill>
                  <a:srgbClr val="FF6600"/>
                </a:solidFill>
              </a:rPr>
              <a:t> keep card </a:t>
            </a:r>
            <a:r>
              <a:rPr lang="en-US" sz="4000" b="1" dirty="0">
                <a:solidFill>
                  <a:srgbClr val="FF6600"/>
                </a:solidFill>
              </a:rPr>
              <a:t>③</a:t>
            </a:r>
            <a:r>
              <a:rPr lang="nl-NL" sz="4000" b="1" dirty="0">
                <a:solidFill>
                  <a:srgbClr val="FF6600"/>
                </a:solidFill>
              </a:rPr>
              <a:t>.</a:t>
            </a:r>
          </a:p>
        </p:txBody>
      </p:sp>
      <p:grpSp>
        <p:nvGrpSpPr>
          <p:cNvPr id="6" name="Groep 16">
            <a:extLst>
              <a:ext uri="{FF2B5EF4-FFF2-40B4-BE49-F238E27FC236}">
                <a16:creationId xmlns:a16="http://schemas.microsoft.com/office/drawing/2014/main" id="{418772C0-9208-AA0B-A393-1DCB256E8D67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7" name="Rechthoek: afgeronde hoeken 11">
              <a:extLst>
                <a:ext uri="{FF2B5EF4-FFF2-40B4-BE49-F238E27FC236}">
                  <a16:creationId xmlns:a16="http://schemas.microsoft.com/office/drawing/2014/main" id="{538F5BD8-64C0-AB0C-03AD-D295B10EEB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keep card</a:t>
              </a:r>
              <a:r>
                <a:rPr lang="en-US" sz="4000" b="1" dirty="0">
                  <a:solidFill>
                    <a:srgbClr val="FF6600"/>
                  </a:solidFill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</a:rPr>
                <a:t>③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kstvak 14">
              <a:extLst>
                <a:ext uri="{FF2B5EF4-FFF2-40B4-BE49-F238E27FC236}">
                  <a16:creationId xmlns:a16="http://schemas.microsoft.com/office/drawing/2014/main" id="{FE480151-F4FE-9E83-9D3D-25A0B91752B7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ep 16">
            <a:extLst>
              <a:ext uri="{FF2B5EF4-FFF2-40B4-BE49-F238E27FC236}">
                <a16:creationId xmlns:a16="http://schemas.microsoft.com/office/drawing/2014/main" id="{781E099B-0C37-5465-4263-59F1B0CA91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8C28152-E80C-D1AD-A8C3-330914C4A81A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Take the 1 away and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place a 0 on the tape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take card </a:t>
              </a:r>
              <a:r>
                <a:rPr lang="nl-NL" sz="4000" b="1" dirty="0">
                  <a:solidFill>
                    <a:srgbClr val="00B050"/>
                  </a:solidFill>
                </a:rPr>
                <a:t>⓪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97064DEC-94F8-82A6-5AEC-D1E799050889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Rechthoek: afgeronde hoeken 9">
            <a:extLst>
              <a:ext uri="{FF2B5EF4-FFF2-40B4-BE49-F238E27FC236}">
                <a16:creationId xmlns:a16="http://schemas.microsoft.com/office/drawing/2014/main" id="{6877C762-C4B6-E1A7-9E4C-45AA40515D6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CCCCFF"/>
          </a:solidFill>
          <a:ln w="101600">
            <a:solidFill>
              <a:srgbClr val="99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4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13x 1 in </a:t>
            </a:r>
            <a:r>
              <a:rPr lang="en-US" sz="4000" b="1" kern="100" dirty="0">
                <a:solidFill>
                  <a:schemeClr val="tx1"/>
                </a:solidFill>
                <a:cs typeface="Arial" panose="020B0604020202020204" pitchFamily="34" charset="0"/>
              </a:rPr>
              <a:t>107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steps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6A9D73-8480-3875-F937-BEA3DDC79DD9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1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FFD1D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Binary counter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Card ⓪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5" name="Rechthoek: afgeronde hoeken 12">
            <a:extLst>
              <a:ext uri="{FF2B5EF4-FFF2-40B4-BE49-F238E27FC236}">
                <a16:creationId xmlns:a16="http://schemas.microsoft.com/office/drawing/2014/main" id="{8E908816-2C19-ECD6-DD01-0F52AB07191F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tape, </a:t>
            </a:r>
            <a:br>
              <a:rPr lang="en-GB" sz="4000" b="1" dirty="0">
                <a:solidFill>
                  <a:srgbClr val="FF6600"/>
                </a:solidFill>
              </a:rPr>
            </a:br>
            <a:r>
              <a:rPr lang="en-GB" sz="4000" b="1" dirty="0">
                <a:solidFill>
                  <a:srgbClr val="FF6600"/>
                </a:solidFill>
              </a:rPr>
              <a:t>move the arrow to the right</a:t>
            </a:r>
            <a:br>
              <a:rPr lang="en-GB" sz="4000" b="1" dirty="0">
                <a:solidFill>
                  <a:srgbClr val="FF6600"/>
                </a:solidFill>
              </a:rPr>
            </a:br>
            <a:r>
              <a:rPr lang="en-GB" sz="4000" b="1" dirty="0">
                <a:solidFill>
                  <a:srgbClr val="FF6600"/>
                </a:solidFill>
              </a:rPr>
              <a:t>and take card ①.</a:t>
            </a:r>
          </a:p>
        </p:txBody>
      </p:sp>
      <p:grpSp>
        <p:nvGrpSpPr>
          <p:cNvPr id="9" name="Groep 16">
            <a:extLst>
              <a:ext uri="{FF2B5EF4-FFF2-40B4-BE49-F238E27FC236}">
                <a16:creationId xmlns:a16="http://schemas.microsoft.com/office/drawing/2014/main" id="{EF86596D-2492-C4D3-5D0D-D22E21E8E45E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4" name="Rechthoek: afgeronde hoeken 11">
              <a:extLst>
                <a:ext uri="{FF2B5EF4-FFF2-40B4-BE49-F238E27FC236}">
                  <a16:creationId xmlns:a16="http://schemas.microsoft.com/office/drawing/2014/main" id="{32E0A4A7-01E5-F8B6-E852-EFFE0B1F0D2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Take the 1 away and</a:t>
              </a:r>
              <a:b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place a 0 on the tape, </a:t>
              </a:r>
              <a:b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move the arrow to the left</a:t>
              </a:r>
              <a:b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and keep card </a:t>
              </a:r>
              <a:r>
                <a:rPr lang="en-US" sz="4000" b="1" dirty="0">
                  <a:solidFill>
                    <a:srgbClr val="00B050"/>
                  </a:solidFill>
                </a:rPr>
                <a:t>⓪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Tekstvak 14">
              <a:extLst>
                <a:ext uri="{FF2B5EF4-FFF2-40B4-BE49-F238E27FC236}">
                  <a16:creationId xmlns:a16="http://schemas.microsoft.com/office/drawing/2014/main" id="{39814F7D-0746-42D4-37C3-57268E8DA317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" name="Groep 16">
            <a:extLst>
              <a:ext uri="{FF2B5EF4-FFF2-40B4-BE49-F238E27FC236}">
                <a16:creationId xmlns:a16="http://schemas.microsoft.com/office/drawing/2014/main" id="{7C408735-DF8B-D212-ED33-0DEEB7FB5BD4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3" name="Rechthoek: afgeronde hoeken 11">
              <a:extLst>
                <a:ext uri="{FF2B5EF4-FFF2-40B4-BE49-F238E27FC236}">
                  <a16:creationId xmlns:a16="http://schemas.microsoft.com/office/drawing/2014/main" id="{A1D26285-C6FD-3EC6-6B14-10C86A5B9C8B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take card</a:t>
              </a:r>
              <a:r>
                <a:rPr lang="en-US" sz="4000" b="1" dirty="0">
                  <a:solidFill>
                    <a:schemeClr val="tx1"/>
                  </a:solidFill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</a:rPr>
                <a:t>①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Tekstvak 14">
              <a:extLst>
                <a:ext uri="{FF2B5EF4-FFF2-40B4-BE49-F238E27FC236}">
                  <a16:creationId xmlns:a16="http://schemas.microsoft.com/office/drawing/2014/main" id="{3E32D014-AF3B-2B27-9D98-84938997DD78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A19D47-B616-A289-93CC-3FD8D105F89A}"/>
              </a:ext>
            </a:extLst>
          </p:cNvPr>
          <p:cNvGrpSpPr/>
          <p:nvPr/>
        </p:nvGrpSpPr>
        <p:grpSpPr>
          <a:xfrm>
            <a:off x="59493" y="1891091"/>
            <a:ext cx="761539" cy="588984"/>
            <a:chOff x="76393" y="1797357"/>
            <a:chExt cx="890423" cy="688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0AB04D-CB64-C4D3-4FA1-35142CFE3F47}"/>
                </a:ext>
              </a:extLst>
            </p:cNvPr>
            <p:cNvGrpSpPr/>
            <p:nvPr/>
          </p:nvGrpSpPr>
          <p:grpSpPr>
            <a:xfrm>
              <a:off x="76393" y="1797357"/>
              <a:ext cx="890423" cy="298399"/>
              <a:chOff x="76393" y="1797356"/>
              <a:chExt cx="1074240" cy="36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44C6C7-E52D-F664-53E1-A4734A4BF8DF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4D9F29-6521-C20F-E78B-1C8340131B54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9EB94E-5CB5-C70F-1154-F0747BA8B72B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85C5F8AA-BBF5-E555-6949-6877F1DF60DE}"/>
                </a:ext>
              </a:extLst>
            </p:cNvPr>
            <p:cNvSpPr/>
            <p:nvPr/>
          </p:nvSpPr>
          <p:spPr>
            <a:xfrm rot="10800000">
              <a:off x="377469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72FA537-FA7F-84DD-B427-4F3C70EA90C0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2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3F7E9-9937-2411-1BB3-A25F889F1A39}"/>
              </a:ext>
            </a:extLst>
          </p:cNvPr>
          <p:cNvSpPr/>
          <p:nvPr/>
        </p:nvSpPr>
        <p:spPr>
          <a:xfrm>
            <a:off x="204135" y="3004457"/>
            <a:ext cx="7151405" cy="6873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1CDE0-C928-0091-EBE9-BA3D92BEA5A3}"/>
              </a:ext>
            </a:extLst>
          </p:cNvPr>
          <p:cNvSpPr txBox="1"/>
          <p:nvPr/>
        </p:nvSpPr>
        <p:spPr>
          <a:xfrm>
            <a:off x="204135" y="3146612"/>
            <a:ext cx="7151405" cy="522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4000" dirty="0"/>
              <a:t>In 1936 Alan Turing wrote the article </a:t>
            </a:r>
            <a:r>
              <a:rPr lang="en-GB" sz="4000" i="1" dirty="0"/>
              <a:t>On computable numbers, with an application to the </a:t>
            </a:r>
            <a:r>
              <a:rPr lang="en-GB" sz="4000" i="1" dirty="0" err="1"/>
              <a:t>Entscheidungsproblem</a:t>
            </a:r>
            <a:r>
              <a:rPr lang="en-GB" sz="4000" dirty="0"/>
              <a:t>. </a:t>
            </a:r>
            <a:br>
              <a:rPr lang="en-GB" sz="4000" dirty="0"/>
            </a:br>
            <a:r>
              <a:rPr lang="en-GB" sz="4000" dirty="0"/>
              <a:t>In this article he introduced a theoretical device known as the "Turing machine." This wasn't a physical machine, but a mathematical model of computation.</a:t>
            </a:r>
            <a:endParaRPr lang="en-US" sz="4000" dirty="0"/>
          </a:p>
        </p:txBody>
      </p:sp>
      <p:pic>
        <p:nvPicPr>
          <p:cNvPr id="4" name="Afbeelding 16">
            <a:extLst>
              <a:ext uri="{FF2B5EF4-FFF2-40B4-BE49-F238E27FC236}">
                <a16:creationId xmlns:a16="http://schemas.microsoft.com/office/drawing/2014/main" id="{BE7BC75C-3670-EE5F-18E3-9D25C8D1D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53" r="7087" b="24674"/>
          <a:stretch/>
        </p:blipFill>
        <p:spPr>
          <a:xfrm flipH="1">
            <a:off x="5629263" y="165901"/>
            <a:ext cx="177800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3C801-4D7B-E515-5B80-B9D67506A128}"/>
              </a:ext>
            </a:extLst>
          </p:cNvPr>
          <p:cNvSpPr txBox="1"/>
          <p:nvPr/>
        </p:nvSpPr>
        <p:spPr>
          <a:xfrm>
            <a:off x="150197" y="361739"/>
            <a:ext cx="17811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1936 </a:t>
            </a:r>
          </a:p>
          <a:p>
            <a:r>
              <a:rPr lang="en-GB" sz="4800" b="1" dirty="0"/>
              <a:t>Alan </a:t>
            </a:r>
            <a:br>
              <a:rPr lang="en-GB" sz="4800" b="1" dirty="0"/>
            </a:br>
            <a:r>
              <a:rPr lang="en-GB" sz="4800" b="1" dirty="0"/>
              <a:t>Turing </a:t>
            </a:r>
            <a:endParaRPr lang="en-US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CC374-C8A2-79FE-1191-71413B3F3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" t="2371" r="3254" b="4460"/>
          <a:stretch/>
        </p:blipFill>
        <p:spPr>
          <a:xfrm>
            <a:off x="1972231" y="151981"/>
            <a:ext cx="3511655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335C1-20B8-1325-A015-282C52666B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728" y="534758"/>
            <a:ext cx="6520220" cy="19413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1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rgbClr val="FFD1D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Binary counter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Card ①</a:t>
            </a:r>
            <a:endParaRPr lang="en-NL" sz="6000" b="1" dirty="0">
              <a:solidFill>
                <a:schemeClr val="tx1"/>
              </a:solidFill>
            </a:endParaRPr>
          </a:p>
        </p:txBody>
      </p:sp>
      <p:sp>
        <p:nvSpPr>
          <p:cNvPr id="6" name="Rechthoek: afgeronde hoeken 12">
            <a:extLst>
              <a:ext uri="{FF2B5EF4-FFF2-40B4-BE49-F238E27FC236}">
                <a16:creationId xmlns:a16="http://schemas.microsoft.com/office/drawing/2014/main" id="{4B5AAE86-FBF2-4658-8CAD-61BC916CA3D9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Move the arrow to the left</a:t>
            </a:r>
            <a:br>
              <a:rPr lang="en-GB" sz="4000" b="1" dirty="0">
                <a:solidFill>
                  <a:srgbClr val="FF6600"/>
                </a:solidFill>
              </a:rPr>
            </a:br>
            <a:r>
              <a:rPr lang="en-GB" sz="4000" b="1" dirty="0">
                <a:solidFill>
                  <a:srgbClr val="FF6600"/>
                </a:solidFill>
              </a:rPr>
              <a:t>and take card ⓪.</a:t>
            </a:r>
          </a:p>
        </p:txBody>
      </p:sp>
      <p:grpSp>
        <p:nvGrpSpPr>
          <p:cNvPr id="7" name="Groep 16">
            <a:extLst>
              <a:ext uri="{FF2B5EF4-FFF2-40B4-BE49-F238E27FC236}">
                <a16:creationId xmlns:a16="http://schemas.microsoft.com/office/drawing/2014/main" id="{679E0B5B-D87F-19BC-3D75-AA2A0FBB404D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8" name="Rechthoek: afgeronde hoeken 11">
              <a:extLst>
                <a:ext uri="{FF2B5EF4-FFF2-40B4-BE49-F238E27FC236}">
                  <a16:creationId xmlns:a16="http://schemas.microsoft.com/office/drawing/2014/main" id="{70C9CE68-B915-55CE-CC6B-E9CD3FEC1D97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Leave the 0 in place,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keep 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card</a:t>
              </a:r>
              <a:r>
                <a:rPr lang="en-US" sz="4000" b="1" dirty="0">
                  <a:solidFill>
                    <a:schemeClr val="tx1"/>
                  </a:solidFill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</a:rPr>
                <a:t>①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kstvak 14">
              <a:extLst>
                <a:ext uri="{FF2B5EF4-FFF2-40B4-BE49-F238E27FC236}">
                  <a16:creationId xmlns:a16="http://schemas.microsoft.com/office/drawing/2014/main" id="{8D5CBB7A-5CD0-FD78-814E-825B7C7B8724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ep 16">
            <a:extLst>
              <a:ext uri="{FF2B5EF4-FFF2-40B4-BE49-F238E27FC236}">
                <a16:creationId xmlns:a16="http://schemas.microsoft.com/office/drawing/2014/main" id="{E9A6008D-A0A6-88D2-29CC-A9EC105AA3B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15" name="Rechthoek: afgeronde hoeken 11">
              <a:extLst>
                <a:ext uri="{FF2B5EF4-FFF2-40B4-BE49-F238E27FC236}">
                  <a16:creationId xmlns:a16="http://schemas.microsoft.com/office/drawing/2014/main" id="{EFA06358-8B99-DA4D-AC48-35C1100158FF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1 in place, </a:t>
              </a:r>
              <a:b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move the arrow to the right</a:t>
              </a:r>
              <a:b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 and keep card </a:t>
              </a:r>
              <a:r>
                <a:rPr lang="en-US" sz="4000" b="1" dirty="0">
                  <a:solidFill>
                    <a:srgbClr val="00B050"/>
                  </a:solidFill>
                </a:rPr>
                <a:t>①</a:t>
              </a:r>
              <a:r>
                <a:rPr lang="en-US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.</a:t>
              </a:r>
              <a:endParaRPr lang="nl-NL" sz="4000" b="1" dirty="0">
                <a:solidFill>
                  <a:srgbClr val="00B05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kstvak 14">
              <a:extLst>
                <a:ext uri="{FF2B5EF4-FFF2-40B4-BE49-F238E27FC236}">
                  <a16:creationId xmlns:a16="http://schemas.microsoft.com/office/drawing/2014/main" id="{37CF5503-6E15-B491-5A6D-CAF0954A287E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2FDE735-415A-E5E5-81F1-E0F9A338BC35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7A4DF-4770-5F62-A4F4-7F659A70F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B9DA-82BB-1F73-67E8-2167D755D0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6976" y="1643794"/>
            <a:ext cx="6425724" cy="3496839"/>
          </a:xfrm>
        </p:spPr>
        <p:txBody>
          <a:bodyPr/>
          <a:lstStyle/>
          <a:p>
            <a:r>
              <a:rPr lang="en-US" dirty="0" err="1"/>
              <a:t>Back side</a:t>
            </a:r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A68986-3042-A8A2-A2A7-936B43E8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46"/>
          <a:stretch/>
        </p:blipFill>
        <p:spPr>
          <a:xfrm>
            <a:off x="-1" y="-1"/>
            <a:ext cx="7559675" cy="1004411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C01FF2-0CCB-B0D3-C86F-C1D1E677D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036" y="8483477"/>
            <a:ext cx="59436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5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D9AE68A-29A1-DEEA-B274-9241C34862BD}"/>
              </a:ext>
            </a:extLst>
          </p:cNvPr>
          <p:cNvGrpSpPr/>
          <p:nvPr/>
        </p:nvGrpSpPr>
        <p:grpSpPr>
          <a:xfrm>
            <a:off x="150345" y="753035"/>
            <a:ext cx="7272000" cy="8568000"/>
            <a:chOff x="150345" y="753035"/>
            <a:chExt cx="7272000" cy="856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0A8CC7-6529-F98B-7F22-3113AFF5D46B}"/>
                </a:ext>
              </a:extLst>
            </p:cNvPr>
            <p:cNvSpPr/>
            <p:nvPr/>
          </p:nvSpPr>
          <p:spPr>
            <a:xfrm>
              <a:off x="150345" y="753035"/>
              <a:ext cx="7272000" cy="85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04FDD1-FEC4-3ECD-AEB8-9EF68757D163}"/>
                </a:ext>
              </a:extLst>
            </p:cNvPr>
            <p:cNvGrpSpPr/>
            <p:nvPr/>
          </p:nvGrpSpPr>
          <p:grpSpPr>
            <a:xfrm>
              <a:off x="1291916" y="1870252"/>
              <a:ext cx="4988859" cy="6333566"/>
              <a:chOff x="-1" y="-1"/>
              <a:chExt cx="7559675" cy="9597324"/>
            </a:xfrm>
          </p:grpSpPr>
          <p:pic>
            <p:nvPicPr>
              <p:cNvPr id="10" name="Afbeelding 4">
                <a:extLst>
                  <a:ext uri="{FF2B5EF4-FFF2-40B4-BE49-F238E27FC236}">
                    <a16:creationId xmlns:a16="http://schemas.microsoft.com/office/drawing/2014/main" id="{2A332A39-D121-8617-3D3B-6BD85B26A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9461"/>
              <a:stretch/>
            </p:blipFill>
            <p:spPr>
              <a:xfrm>
                <a:off x="-1" y="-1"/>
                <a:ext cx="7559675" cy="9597324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8B299D11-8A03-1537-A15A-C11D20AF0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8036" y="8014820"/>
                <a:ext cx="5943600" cy="1190626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927E79-560D-AE6D-7B4E-CFF6D90D17E6}"/>
              </a:ext>
            </a:extLst>
          </p:cNvPr>
          <p:cNvSpPr txBox="1"/>
          <p:nvPr/>
        </p:nvSpPr>
        <p:spPr>
          <a:xfrm>
            <a:off x="5548835" y="2099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anose="020B0A04020102020204" pitchFamily="34" charset="0"/>
              </a:rPr>
              <a:t>EN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75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D9AE68A-29A1-DEEA-B274-9241C34862BD}"/>
              </a:ext>
            </a:extLst>
          </p:cNvPr>
          <p:cNvGrpSpPr/>
          <p:nvPr/>
        </p:nvGrpSpPr>
        <p:grpSpPr>
          <a:xfrm>
            <a:off x="150345" y="753035"/>
            <a:ext cx="7272000" cy="8568000"/>
            <a:chOff x="150345" y="753035"/>
            <a:chExt cx="7272000" cy="856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0A8CC7-6529-F98B-7F22-3113AFF5D46B}"/>
                </a:ext>
              </a:extLst>
            </p:cNvPr>
            <p:cNvSpPr/>
            <p:nvPr/>
          </p:nvSpPr>
          <p:spPr>
            <a:xfrm>
              <a:off x="150345" y="753035"/>
              <a:ext cx="7272000" cy="85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04FDD1-FEC4-3ECD-AEB8-9EF68757D163}"/>
                </a:ext>
              </a:extLst>
            </p:cNvPr>
            <p:cNvGrpSpPr/>
            <p:nvPr/>
          </p:nvGrpSpPr>
          <p:grpSpPr>
            <a:xfrm>
              <a:off x="1291916" y="1870252"/>
              <a:ext cx="4988859" cy="6333566"/>
              <a:chOff x="-1" y="-1"/>
              <a:chExt cx="7559675" cy="9597324"/>
            </a:xfrm>
          </p:grpSpPr>
          <p:pic>
            <p:nvPicPr>
              <p:cNvPr id="10" name="Afbeelding 4">
                <a:extLst>
                  <a:ext uri="{FF2B5EF4-FFF2-40B4-BE49-F238E27FC236}">
                    <a16:creationId xmlns:a16="http://schemas.microsoft.com/office/drawing/2014/main" id="{2A332A39-D121-8617-3D3B-6BD85B26A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9461"/>
              <a:stretch/>
            </p:blipFill>
            <p:spPr>
              <a:xfrm>
                <a:off x="-1" y="-1"/>
                <a:ext cx="7559675" cy="9597324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8B299D11-8A03-1537-A15A-C11D20AF0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8036" y="8014820"/>
                <a:ext cx="5943600" cy="1190626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927E79-560D-AE6D-7B4E-CFF6D90D17E6}"/>
              </a:ext>
            </a:extLst>
          </p:cNvPr>
          <p:cNvSpPr txBox="1"/>
          <p:nvPr/>
        </p:nvSpPr>
        <p:spPr>
          <a:xfrm>
            <a:off x="5548835" y="2099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anose="020B0A04020102020204" pitchFamily="34" charset="0"/>
              </a:rPr>
              <a:t>EN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94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C68A-7D7E-F469-25B8-202C469641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33475" y="1263650"/>
            <a:ext cx="6426200" cy="13636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These cards can be ordered on: </a:t>
            </a:r>
            <a:r>
              <a:rPr lang="en-US" sz="4000" dirty="0">
                <a:hlinkClick r:id="rId2"/>
              </a:rPr>
              <a:t>https://www.kwartetcadeau.nl</a:t>
            </a:r>
            <a:br>
              <a:rPr lang="en-US" sz="4000" dirty="0"/>
            </a:br>
            <a:r>
              <a:rPr lang="en-US" sz="4000" dirty="0"/>
              <a:t>Please contact them first for international shipping rates.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88D3781A-9E91-CEDA-DB87-5440FA69F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04902"/>
              </p:ext>
            </p:extLst>
          </p:nvPr>
        </p:nvGraphicFramePr>
        <p:xfrm>
          <a:off x="-1438835" y="3409016"/>
          <a:ext cx="10044113" cy="50646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187">
                  <a:extLst>
                    <a:ext uri="{9D8B030D-6E8A-4147-A177-3AD203B41FA5}">
                      <a16:colId xmlns:a16="http://schemas.microsoft.com/office/drawing/2014/main" val="3251310895"/>
                    </a:ext>
                  </a:extLst>
                </a:gridCol>
                <a:gridCol w="3166745">
                  <a:extLst>
                    <a:ext uri="{9D8B030D-6E8A-4147-A177-3AD203B41FA5}">
                      <a16:colId xmlns:a16="http://schemas.microsoft.com/office/drawing/2014/main" val="2270371481"/>
                    </a:ext>
                  </a:extLst>
                </a:gridCol>
                <a:gridCol w="1558238">
                  <a:extLst>
                    <a:ext uri="{9D8B030D-6E8A-4147-A177-3AD203B41FA5}">
                      <a16:colId xmlns:a16="http://schemas.microsoft.com/office/drawing/2014/main" val="808549158"/>
                    </a:ext>
                  </a:extLst>
                </a:gridCol>
                <a:gridCol w="3392943">
                  <a:extLst>
                    <a:ext uri="{9D8B030D-6E8A-4147-A177-3AD203B41FA5}">
                      <a16:colId xmlns:a16="http://schemas.microsoft.com/office/drawing/2014/main" val="3050197923"/>
                    </a:ext>
                  </a:extLst>
                </a:gridCol>
              </a:tblGrid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Cards</a:t>
                      </a:r>
                      <a:endParaRPr lang="en-NL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Programs</a:t>
                      </a:r>
                      <a:endParaRPr lang="en-NL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Ones</a:t>
                      </a:r>
                      <a:endParaRPr lang="en-NL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Steps</a:t>
                      </a:r>
                      <a:endParaRPr lang="en-NL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88126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64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4606298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20.736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6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08930041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3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16,8 million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6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21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4849921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25,6 billion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13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107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3356031"/>
                  </a:ext>
                </a:extLst>
              </a:tr>
              <a:tr h="84411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5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16,7 trillion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4.098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47.176.820</a:t>
                      </a:r>
                      <a:endParaRPr lang="en-NL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72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2077C6-9905-B763-EEE7-96F0DFDA789B}"/>
              </a:ext>
            </a:extLst>
          </p:cNvPr>
          <p:cNvSpPr/>
          <p:nvPr/>
        </p:nvSpPr>
        <p:spPr>
          <a:xfrm>
            <a:off x="204135" y="3004457"/>
            <a:ext cx="7151405" cy="6873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801-4D7B-E515-5B80-B9D67506A128}"/>
              </a:ext>
            </a:extLst>
          </p:cNvPr>
          <p:cNvSpPr txBox="1"/>
          <p:nvPr/>
        </p:nvSpPr>
        <p:spPr>
          <a:xfrm>
            <a:off x="150745" y="362298"/>
            <a:ext cx="1956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1958 </a:t>
            </a:r>
          </a:p>
          <a:p>
            <a:r>
              <a:rPr lang="en-GB" sz="4800" b="1" dirty="0"/>
              <a:t>Martin </a:t>
            </a:r>
            <a:br>
              <a:rPr lang="en-GB" sz="4800" b="1" dirty="0"/>
            </a:br>
            <a:r>
              <a:rPr lang="en-GB" sz="4800" b="1" dirty="0"/>
              <a:t>Davis 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1F816-E504-6485-D6D4-85D47B41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756" y="176676"/>
            <a:ext cx="1685393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2D8AFC-DF08-22D9-9D33-AD0169867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3502" y="176676"/>
            <a:ext cx="212359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48339-0719-FCC6-904A-73E716968EE2}"/>
              </a:ext>
            </a:extLst>
          </p:cNvPr>
          <p:cNvSpPr txBox="1"/>
          <p:nvPr/>
        </p:nvSpPr>
        <p:spPr>
          <a:xfrm>
            <a:off x="204135" y="3146612"/>
            <a:ext cx="7151405" cy="57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4000" dirty="0"/>
              <a:t>In 1958 Martin Davis introduced the Halting Problem in its book </a:t>
            </a:r>
            <a:r>
              <a:rPr lang="en-GB" sz="4000" i="1" dirty="0"/>
              <a:t>Computability and </a:t>
            </a:r>
            <a:r>
              <a:rPr lang="en-GB" sz="4000" i="1" dirty="0" err="1"/>
              <a:t>Unsolvability</a:t>
            </a:r>
            <a:r>
              <a:rPr lang="en-GB" sz="4000" dirty="0"/>
              <a:t>. Martin Davis built directly on Turing's foundations by giving a precise formulation of what we now call the Halting Problem. Davis formalized it as a specific decision problem: "Given a Turing machine and an input, will the machine halt?".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928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800095-7538-9AB9-7B28-24BA97FEA961}"/>
              </a:ext>
            </a:extLst>
          </p:cNvPr>
          <p:cNvSpPr/>
          <p:nvPr/>
        </p:nvSpPr>
        <p:spPr>
          <a:xfrm>
            <a:off x="204135" y="3004457"/>
            <a:ext cx="7151405" cy="6873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801-4D7B-E515-5B80-B9D67506A128}"/>
              </a:ext>
            </a:extLst>
          </p:cNvPr>
          <p:cNvSpPr txBox="1"/>
          <p:nvPr/>
        </p:nvSpPr>
        <p:spPr>
          <a:xfrm>
            <a:off x="150263" y="361830"/>
            <a:ext cx="1956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1961 </a:t>
            </a:r>
          </a:p>
          <a:p>
            <a:r>
              <a:rPr lang="en-GB" sz="4800" b="1" dirty="0"/>
              <a:t>Tibor</a:t>
            </a:r>
            <a:br>
              <a:rPr lang="en-GB" sz="4800" b="1" dirty="0"/>
            </a:br>
            <a:r>
              <a:rPr lang="en-GB" sz="4800" b="1" dirty="0" err="1"/>
              <a:t>Radó</a:t>
            </a:r>
            <a:r>
              <a:rPr lang="en-GB" sz="4800" b="1" dirty="0"/>
              <a:t> </a:t>
            </a:r>
            <a:endParaRPr lang="en-US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7CCE4-6EC0-4B07-E426-B7740A9EC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8" r="5610"/>
          <a:stretch/>
        </p:blipFill>
        <p:spPr>
          <a:xfrm>
            <a:off x="5385226" y="171533"/>
            <a:ext cx="1970314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97AAB-7A6C-16E8-A159-F560A90DF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071" y="176484"/>
            <a:ext cx="1889711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933EE7-D3B4-611C-1CF0-BEB002F89DBA}"/>
              </a:ext>
            </a:extLst>
          </p:cNvPr>
          <p:cNvSpPr txBox="1"/>
          <p:nvPr/>
        </p:nvSpPr>
        <p:spPr>
          <a:xfrm>
            <a:off x="204135" y="3146612"/>
            <a:ext cx="7151405" cy="625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4000" dirty="0"/>
              <a:t>In 1961 Tibor </a:t>
            </a:r>
            <a:r>
              <a:rPr lang="en-GB" sz="4000" dirty="0" err="1"/>
              <a:t>Radó</a:t>
            </a:r>
            <a:r>
              <a:rPr lang="en-GB" sz="4000" dirty="0"/>
              <a:t> introduced the Busy Beaver (BB) problem in his article </a:t>
            </a:r>
            <a:r>
              <a:rPr lang="en-GB" sz="4000" i="1" dirty="0"/>
              <a:t>On Non-Computable Functions</a:t>
            </a:r>
            <a:r>
              <a:rPr lang="en-GB" sz="4000" dirty="0"/>
              <a:t>. Tibor </a:t>
            </a:r>
            <a:r>
              <a:rPr lang="en-GB" sz="4000" dirty="0" err="1"/>
              <a:t>Radó's</a:t>
            </a:r>
            <a:r>
              <a:rPr lang="en-GB" sz="4000" dirty="0"/>
              <a:t> introduction of the Busy Beaver problem created a fascinating connection to both earlier works. The Busy Beaver function BB(n) asks: "What is the maximum number of steps a halting n-state (n-cards) Turing machine can take, before halting?“.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863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23FADA-551D-5BBA-4288-7FFF915C0A4E}"/>
              </a:ext>
            </a:extLst>
          </p:cNvPr>
          <p:cNvSpPr/>
          <p:nvPr/>
        </p:nvSpPr>
        <p:spPr>
          <a:xfrm>
            <a:off x="204135" y="3004458"/>
            <a:ext cx="7151405" cy="2795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1CDE0-C928-0091-EBE9-BA3D92BEA5A3}"/>
              </a:ext>
            </a:extLst>
          </p:cNvPr>
          <p:cNvSpPr txBox="1"/>
          <p:nvPr/>
        </p:nvSpPr>
        <p:spPr>
          <a:xfrm>
            <a:off x="389965" y="6347012"/>
            <a:ext cx="696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of computation.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801-4D7B-E515-5B80-B9D67506A128}"/>
              </a:ext>
            </a:extLst>
          </p:cNvPr>
          <p:cNvSpPr txBox="1"/>
          <p:nvPr/>
        </p:nvSpPr>
        <p:spPr>
          <a:xfrm>
            <a:off x="151009" y="361831"/>
            <a:ext cx="43591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1972 </a:t>
            </a:r>
          </a:p>
          <a:p>
            <a:r>
              <a:rPr lang="en-GB" sz="4800" b="1" dirty="0"/>
              <a:t>Wesley Clark Bob Arnzen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13DFE-8A89-8593-36BF-179B85B7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5756698"/>
            <a:ext cx="7153200" cy="4181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FBD974-5EC4-72E0-8066-8D30CFF4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9" r="9534"/>
          <a:stretch/>
        </p:blipFill>
        <p:spPr>
          <a:xfrm>
            <a:off x="3959839" y="171533"/>
            <a:ext cx="165360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6F5BD2-7A4E-CC12-199C-43F1C4418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692" r="5640"/>
          <a:stretch/>
        </p:blipFill>
        <p:spPr>
          <a:xfrm>
            <a:off x="5780314" y="171533"/>
            <a:ext cx="1575226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F28A48-698A-5704-8FA0-3F6125AEB98A}"/>
              </a:ext>
            </a:extLst>
          </p:cNvPr>
          <p:cNvSpPr txBox="1"/>
          <p:nvPr/>
        </p:nvSpPr>
        <p:spPr>
          <a:xfrm>
            <a:off x="185057" y="3146612"/>
            <a:ext cx="7170483" cy="266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4000" dirty="0"/>
              <a:t>In 1972 the first physical version </a:t>
            </a:r>
            <a:br>
              <a:rPr lang="en-GB" sz="4000" dirty="0"/>
            </a:br>
            <a:r>
              <a:rPr lang="en-GB" sz="4000" dirty="0"/>
              <a:t>of Turing's conceptual machine </a:t>
            </a:r>
            <a:br>
              <a:rPr lang="en-GB" sz="4000" dirty="0"/>
            </a:br>
            <a:r>
              <a:rPr lang="en-GB" sz="4000" dirty="0"/>
              <a:t>was made, the TOWTMTEWP: </a:t>
            </a:r>
            <a:br>
              <a:rPr lang="en-GB" sz="4000" dirty="0"/>
            </a:br>
            <a:r>
              <a:rPr lang="en-GB" sz="4000" i="1" dirty="0"/>
              <a:t>The Only Working Turing Machine There Ever Was Probably.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62618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268E2C29-75A3-7A97-6D00-D500544FDF48}"/>
              </a:ext>
            </a:extLst>
          </p:cNvPr>
          <p:cNvSpPr txBox="1"/>
          <p:nvPr/>
        </p:nvSpPr>
        <p:spPr>
          <a:xfrm rot="16200000">
            <a:off x="-1733414" y="3818573"/>
            <a:ext cx="5928540" cy="240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GB" sz="4400" dirty="0"/>
              <a:t>Busy beaver problem: Which Turing machine program runs the longest before stopping.</a:t>
            </a:r>
            <a:endParaRPr lang="en-US" sz="4400" b="0" i="0" dirty="0">
              <a:effectLst/>
              <a:latin typeface="Linux Libertine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B390916-C901-2290-7B61-5B358670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1821" y="-221820"/>
            <a:ext cx="2054759" cy="249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B094328-353F-B933-D69A-7B44CC9FEC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73" b="24674"/>
          <a:stretch/>
        </p:blipFill>
        <p:spPr>
          <a:xfrm rot="16200000" flipH="1">
            <a:off x="221702" y="7761596"/>
            <a:ext cx="2053671" cy="2497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1D55B5-D246-0053-F12E-4D14762A4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4691" y="2348936"/>
            <a:ext cx="10026988" cy="5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7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9">
            <a:extLst>
              <a:ext uri="{FF2B5EF4-FFF2-40B4-BE49-F238E27FC236}">
                <a16:creationId xmlns:a16="http://schemas.microsoft.com/office/drawing/2014/main" id="{B7E2EF20-61FB-B431-69C2-18B96AD94F13}"/>
              </a:ext>
            </a:extLst>
          </p:cNvPr>
          <p:cNvSpPr/>
          <p:nvPr/>
        </p:nvSpPr>
        <p:spPr>
          <a:xfrm>
            <a:off x="168442" y="64707"/>
            <a:ext cx="7200000" cy="12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1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All possibilities1/2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2C0C6-E0FB-BE6E-9F67-CC54C8AA3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2" t="8511" r="3490" b="9500"/>
          <a:stretch/>
        </p:blipFill>
        <p:spPr>
          <a:xfrm>
            <a:off x="84221" y="1266080"/>
            <a:ext cx="7368442" cy="87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0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9">
            <a:extLst>
              <a:ext uri="{FF2B5EF4-FFF2-40B4-BE49-F238E27FC236}">
                <a16:creationId xmlns:a16="http://schemas.microsoft.com/office/drawing/2014/main" id="{9BCF255E-DA8D-6B78-94DA-54B388359FB4}"/>
              </a:ext>
            </a:extLst>
          </p:cNvPr>
          <p:cNvSpPr/>
          <p:nvPr/>
        </p:nvSpPr>
        <p:spPr>
          <a:xfrm>
            <a:off x="168442" y="64707"/>
            <a:ext cx="7200000" cy="12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1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All possibilities 2/2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8DD44-08FA-54E9-7005-A99CC0DB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20" t="9407" r="4517" b="10469"/>
          <a:stretch/>
        </p:blipFill>
        <p:spPr>
          <a:xfrm>
            <a:off x="114654" y="1351601"/>
            <a:ext cx="7253788" cy="85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5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0D588A7-BEF3-A99B-5263-04FD40416455}"/>
              </a:ext>
            </a:extLst>
          </p:cNvPr>
          <p:cNvSpPr/>
          <p:nvPr/>
        </p:nvSpPr>
        <p:spPr>
          <a:xfrm>
            <a:off x="67282" y="64708"/>
            <a:ext cx="7416000" cy="12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Busy beaver 1</a:t>
            </a:r>
            <a:b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writes 1x 1 in one step</a:t>
            </a:r>
            <a:endParaRPr lang="en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C10005F-D4E4-62F1-AC0B-1AD3808211FB}"/>
              </a:ext>
            </a:extLst>
          </p:cNvPr>
          <p:cNvSpPr/>
          <p:nvPr/>
        </p:nvSpPr>
        <p:spPr>
          <a:xfrm>
            <a:off x="67282" y="1535261"/>
            <a:ext cx="7416000" cy="1260000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Card</a:t>
            </a:r>
            <a:r>
              <a:rPr lang="en-US" sz="6000" b="1" dirty="0">
                <a:solidFill>
                  <a:schemeClr val="tx1"/>
                </a:solidFill>
              </a:rPr>
              <a:t> ⓪ </a:t>
            </a:r>
            <a:endParaRPr lang="en-NL" sz="4400" b="1" dirty="0">
              <a:solidFill>
                <a:schemeClr val="tx1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DA3312FD-26C6-7D9B-3779-0CE8F75E58F8}"/>
              </a:ext>
            </a:extLst>
          </p:cNvPr>
          <p:cNvSpPr/>
          <p:nvPr/>
        </p:nvSpPr>
        <p:spPr>
          <a:xfrm>
            <a:off x="931282" y="5376367"/>
            <a:ext cx="6552000" cy="2160000"/>
          </a:xfrm>
          <a:prstGeom prst="roundRect">
            <a:avLst/>
          </a:prstGeom>
          <a:noFill/>
          <a:ln w="1016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GB" sz="4000" b="1" dirty="0">
                <a:solidFill>
                  <a:srgbClr val="FF6600"/>
                </a:solidFill>
              </a:rPr>
              <a:t>Place a 1 on the tape</a:t>
            </a:r>
            <a:r>
              <a:rPr lang="nl-NL" sz="4000" b="1" dirty="0">
                <a:solidFill>
                  <a:srgbClr val="FF6600"/>
                </a:solidFill>
              </a:rPr>
              <a:t>, 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leave the arrow in place</a:t>
            </a:r>
            <a:br>
              <a:rPr lang="nl-NL" sz="4000" b="1" dirty="0">
                <a:solidFill>
                  <a:srgbClr val="FF6600"/>
                </a:solidFill>
              </a:rPr>
            </a:br>
            <a:r>
              <a:rPr lang="nl-NL" sz="4000" b="1" dirty="0">
                <a:solidFill>
                  <a:srgbClr val="FF6600"/>
                </a:solidFill>
              </a:rPr>
              <a:t>and stop.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79AA5E3-D340-84AE-2281-E52D3A6DB1CA}"/>
              </a:ext>
            </a:extLst>
          </p:cNvPr>
          <p:cNvGrpSpPr/>
          <p:nvPr/>
        </p:nvGrpSpPr>
        <p:grpSpPr>
          <a:xfrm>
            <a:off x="62689" y="3005814"/>
            <a:ext cx="7420593" cy="2160000"/>
            <a:chOff x="105554" y="4056340"/>
            <a:chExt cx="7186768" cy="1800000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5CCF972F-F0E7-DA2C-8EA3-47EE117990A0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Take the 0 away and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place a 1 on the tape</a:t>
              </a: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leave the arrow in place</a:t>
              </a:r>
              <a:b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and stop.</a:t>
              </a:r>
              <a:endParaRPr lang="en-NL" sz="4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6B9BA50-24BE-3BC8-4C03-BFCE402987E1}"/>
                </a:ext>
              </a:extLst>
            </p:cNvPr>
            <p:cNvSpPr txBox="1"/>
            <p:nvPr/>
          </p:nvSpPr>
          <p:spPr>
            <a:xfrm>
              <a:off x="105554" y="4155095"/>
              <a:ext cx="8082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</a:rPr>
                <a:t>0</a:t>
              </a:r>
              <a:endParaRPr lang="en-NL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ep 16">
            <a:extLst>
              <a:ext uri="{FF2B5EF4-FFF2-40B4-BE49-F238E27FC236}">
                <a16:creationId xmlns:a16="http://schemas.microsoft.com/office/drawing/2014/main" id="{5915894A-8C07-642A-B378-49CB9C670D58}"/>
              </a:ext>
            </a:extLst>
          </p:cNvPr>
          <p:cNvGrpSpPr/>
          <p:nvPr/>
        </p:nvGrpSpPr>
        <p:grpSpPr>
          <a:xfrm>
            <a:off x="62689" y="7726792"/>
            <a:ext cx="7420593" cy="2160000"/>
            <a:chOff x="105554" y="4056340"/>
            <a:chExt cx="7186768" cy="1800000"/>
          </a:xfrm>
        </p:grpSpPr>
        <p:sp>
          <p:nvSpPr>
            <p:cNvPr id="3" name="Rechthoek: afgeronde hoeken 11">
              <a:extLst>
                <a:ext uri="{FF2B5EF4-FFF2-40B4-BE49-F238E27FC236}">
                  <a16:creationId xmlns:a16="http://schemas.microsoft.com/office/drawing/2014/main" id="{7E478805-77B3-F29E-9762-0DC148B3CC66}"/>
                </a:ext>
              </a:extLst>
            </p:cNvPr>
            <p:cNvSpPr/>
            <p:nvPr/>
          </p:nvSpPr>
          <p:spPr>
            <a:xfrm>
              <a:off x="946778" y="4056340"/>
              <a:ext cx="6345544" cy="1800000"/>
            </a:xfrm>
            <a:prstGeom prst="roundRect">
              <a:avLst/>
            </a:prstGeom>
            <a:noFill/>
            <a:ln w="1016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1 in place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, 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GB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leave the arrow in place</a:t>
              </a:r>
              <a:b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nl-NL" sz="4000" b="1" dirty="0" err="1">
                  <a:solidFill>
                    <a:srgbClr val="00B050"/>
                  </a:solidFill>
                  <a:cs typeface="Arial" panose="020B0604020202020204" pitchFamily="34" charset="0"/>
                </a:rPr>
                <a:t>and</a:t>
              </a:r>
              <a:r>
                <a:rPr lang="nl-NL" sz="40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 stop.</a:t>
              </a:r>
            </a:p>
          </p:txBody>
        </p:sp>
        <p:sp>
          <p:nvSpPr>
            <p:cNvPr id="4" name="Tekstvak 14">
              <a:extLst>
                <a:ext uri="{FF2B5EF4-FFF2-40B4-BE49-F238E27FC236}">
                  <a16:creationId xmlns:a16="http://schemas.microsoft.com/office/drawing/2014/main" id="{445ED973-FB72-6563-66DD-F493D529FB26}"/>
                </a:ext>
              </a:extLst>
            </p:cNvPr>
            <p:cNvSpPr txBox="1"/>
            <p:nvPr/>
          </p:nvSpPr>
          <p:spPr>
            <a:xfrm>
              <a:off x="105554" y="4155095"/>
              <a:ext cx="78276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B050"/>
                  </a:solidFill>
                </a:rPr>
                <a:t>1</a:t>
              </a:r>
              <a:endParaRPr lang="en-NL" sz="9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B09086-E781-74B2-C883-42B1EB4A0FB0}"/>
              </a:ext>
            </a:extLst>
          </p:cNvPr>
          <p:cNvGrpSpPr/>
          <p:nvPr/>
        </p:nvGrpSpPr>
        <p:grpSpPr>
          <a:xfrm>
            <a:off x="59493" y="1891091"/>
            <a:ext cx="761541" cy="588985"/>
            <a:chOff x="76393" y="1797356"/>
            <a:chExt cx="890423" cy="688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4D3F3E5-5C75-B228-7EF4-2FAB6489B3B2}"/>
                </a:ext>
              </a:extLst>
            </p:cNvPr>
            <p:cNvGrpSpPr/>
            <p:nvPr/>
          </p:nvGrpSpPr>
          <p:grpSpPr>
            <a:xfrm>
              <a:off x="76393" y="1797356"/>
              <a:ext cx="890423" cy="298399"/>
              <a:chOff x="76393" y="1797356"/>
              <a:chExt cx="1074240" cy="360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513CBF-011C-7210-3F71-C6B411C2FCB3}"/>
                  </a:ext>
                </a:extLst>
              </p:cNvPr>
              <p:cNvSpPr/>
              <p:nvPr/>
            </p:nvSpPr>
            <p:spPr>
              <a:xfrm>
                <a:off x="7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2817692-EF30-C358-BF5D-06CA40ED30D0}"/>
                  </a:ext>
                </a:extLst>
              </p:cNvPr>
              <p:cNvSpPr/>
              <p:nvPr/>
            </p:nvSpPr>
            <p:spPr>
              <a:xfrm>
                <a:off x="43639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F51063-5E4F-8458-3AAD-83D123BEA6F3}"/>
                  </a:ext>
                </a:extLst>
              </p:cNvPr>
              <p:cNvSpPr/>
              <p:nvPr/>
            </p:nvSpPr>
            <p:spPr>
              <a:xfrm>
                <a:off x="790633" y="179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D1F5EC00-61CD-BBC5-44EE-BAAD2332A11A}"/>
                </a:ext>
              </a:extLst>
            </p:cNvPr>
            <p:cNvSpPr/>
            <p:nvPr/>
          </p:nvSpPr>
          <p:spPr>
            <a:xfrm rot="10800000">
              <a:off x="374791" y="2152753"/>
              <a:ext cx="296717" cy="33326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798A770-79D2-374E-8677-5BD3E52F726D}"/>
              </a:ext>
            </a:extLst>
          </p:cNvPr>
          <p:cNvSpPr/>
          <p:nvPr/>
        </p:nvSpPr>
        <p:spPr>
          <a:xfrm>
            <a:off x="6923045" y="1840240"/>
            <a:ext cx="457200" cy="3614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5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2140</TotalTime>
  <Words>1241</Words>
  <Application>Microsoft Office PowerPoint</Application>
  <PresentationFormat>Custom</PresentationFormat>
  <Paragraphs>147</Paragraphs>
  <Slides>24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Linux Libertine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side</vt:lpstr>
      <vt:lpstr>PowerPoint Presentation</vt:lpstr>
      <vt:lpstr>PowerPoint Presentation</vt:lpstr>
      <vt:lpstr>These cards can be ordered on: https://www.kwartetcadeau.nl Please contact them first for international shipping rates.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Kaart 1</dc:title>
  <dc:creator>Ernst van der Weijden</dc:creator>
  <cp:lastModifiedBy>Jeroen</cp:lastModifiedBy>
  <cp:revision>55</cp:revision>
  <dcterms:created xsi:type="dcterms:W3CDTF">2022-05-19T12:39:07Z</dcterms:created>
  <dcterms:modified xsi:type="dcterms:W3CDTF">2025-06-25T16:00:49Z</dcterms:modified>
</cp:coreProperties>
</file>