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4" r:id="rId2"/>
    <p:sldId id="286" r:id="rId3"/>
    <p:sldId id="287" r:id="rId4"/>
    <p:sldId id="292" r:id="rId5"/>
    <p:sldId id="289" r:id="rId6"/>
    <p:sldId id="256" r:id="rId7"/>
    <p:sldId id="264" r:id="rId8"/>
    <p:sldId id="265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79" r:id="rId20"/>
    <p:sldId id="280" r:id="rId21"/>
    <p:sldId id="259" r:id="rId22"/>
    <p:sldId id="293" r:id="rId23"/>
    <p:sldId id="283" r:id="rId24"/>
    <p:sldId id="261" r:id="rId25"/>
  </p:sldIdLst>
  <p:sldSz cx="7559675" cy="1004411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D1D1"/>
    <a:srgbClr val="CCCCFF"/>
    <a:srgbClr val="9933FF"/>
    <a:srgbClr val="CC66FF"/>
    <a:srgbClr val="FF0066"/>
    <a:srgbClr val="FF66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27" autoAdjust="0"/>
    <p:restoredTop sz="96327"/>
  </p:normalViewPr>
  <p:slideViewPr>
    <p:cSldViewPr snapToGrid="0" snapToObjects="1">
      <p:cViewPr varScale="1">
        <p:scale>
          <a:sx n="57" d="100"/>
          <a:sy n="57" d="100"/>
        </p:scale>
        <p:origin x="20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8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46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A256-F963-2844-B7E5-EFC300E80C28}" type="datetimeFigureOut">
              <a:rPr lang="en-NL" smtClean="0"/>
              <a:t>06/25/2025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C596-15FB-7C45-AC40-79B5D215E69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4235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34756"/>
            <a:ext cx="1630055" cy="85119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34756"/>
            <a:ext cx="4795669" cy="851192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A256-F963-2844-B7E5-EFC300E80C28}" type="datetimeFigureOut">
              <a:rPr lang="en-NL" smtClean="0"/>
              <a:t>06/25/2025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C596-15FB-7C45-AC40-79B5D215E69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5102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o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75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en doo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C96189-4382-2D7D-137B-411E8FC6E2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08" y="632012"/>
            <a:ext cx="7529667" cy="88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1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673780"/>
            <a:ext cx="3212862" cy="637289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673780"/>
            <a:ext cx="3212862" cy="637289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A256-F963-2844-B7E5-EFC300E80C28}" type="datetimeFigureOut">
              <a:rPr lang="en-NL" smtClean="0"/>
              <a:t>06/25/2025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C596-15FB-7C45-AC40-79B5D215E69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6370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34758"/>
            <a:ext cx="6520220" cy="19413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462203"/>
            <a:ext cx="3198096" cy="1206688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668891"/>
            <a:ext cx="3198096" cy="53963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462203"/>
            <a:ext cx="3213847" cy="1206688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668891"/>
            <a:ext cx="3213847" cy="53963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A256-F963-2844-B7E5-EFC300E80C28}" type="datetimeFigureOut">
              <a:rPr lang="en-NL" smtClean="0"/>
              <a:t>06/25/2025</a:t>
            </a:fld>
            <a:endParaRPr lang="en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C596-15FB-7C45-AC40-79B5D215E69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4589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46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iet afdru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49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69608"/>
            <a:ext cx="2438192" cy="234362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446169"/>
            <a:ext cx="3827085" cy="713783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013234"/>
            <a:ext cx="2438192" cy="5582389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A256-F963-2844-B7E5-EFC300E80C28}" type="datetimeFigureOut">
              <a:rPr lang="en-NL" smtClean="0"/>
              <a:t>06/25/2025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C596-15FB-7C45-AC40-79B5D215E69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7548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69608"/>
            <a:ext cx="2438192" cy="234362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446169"/>
            <a:ext cx="3827085" cy="713783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013234"/>
            <a:ext cx="2438192" cy="5582389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A256-F963-2844-B7E5-EFC300E80C28}" type="datetimeFigureOut">
              <a:rPr lang="en-NL" smtClean="0"/>
              <a:t>06/25/2025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C596-15FB-7C45-AC40-79B5D215E69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513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34758"/>
            <a:ext cx="6520220" cy="1941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673780"/>
            <a:ext cx="6520220" cy="637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309407"/>
            <a:ext cx="1700927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6A256-F963-2844-B7E5-EFC300E80C28}" type="datetimeFigureOut">
              <a:rPr lang="en-NL" smtClean="0"/>
              <a:t>06/25/2025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309407"/>
            <a:ext cx="2551390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309407"/>
            <a:ext cx="1700927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9C596-15FB-7C45-AC40-79B5D215E69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8679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E1B0C1C7-8EB0-E949-46C3-A8D5E18A81CA}"/>
              </a:ext>
            </a:extLst>
          </p:cNvPr>
          <p:cNvSpPr/>
          <p:nvPr/>
        </p:nvSpPr>
        <p:spPr>
          <a:xfrm>
            <a:off x="216131" y="1030778"/>
            <a:ext cx="7082444" cy="1945178"/>
          </a:xfrm>
          <a:prstGeom prst="ribbon">
            <a:avLst>
              <a:gd name="adj1" fmla="val 13248"/>
              <a:gd name="adj2" fmla="val 69843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</a:rPr>
              <a:t>Turing machine toestandskaarten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0B325-3DBD-406F-618D-2B2B8330733B}"/>
              </a:ext>
            </a:extLst>
          </p:cNvPr>
          <p:cNvSpPr txBox="1"/>
          <p:nvPr/>
        </p:nvSpPr>
        <p:spPr>
          <a:xfrm>
            <a:off x="878049" y="5340342"/>
            <a:ext cx="5803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CC BY-NC-SA Jeroen Brinkman</a:t>
            </a:r>
          </a:p>
        </p:txBody>
      </p:sp>
    </p:spTree>
    <p:extLst>
      <p:ext uri="{BB962C8B-B14F-4D97-AF65-F5344CB8AC3E}">
        <p14:creationId xmlns:p14="http://schemas.microsoft.com/office/powerpoint/2010/main" val="328218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40D588A7-BEF3-A99B-5263-04FD40416455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016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Bezige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bever 2</a:t>
            </a:r>
            <a:b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schrijft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4x 1 in </a:t>
            </a:r>
            <a:r>
              <a:rPr lang="en-US" sz="4000" b="1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stappen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Kaart</a:t>
            </a:r>
            <a:r>
              <a:rPr lang="en-US" sz="6000" b="1" dirty="0">
                <a:solidFill>
                  <a:schemeClr val="tx1"/>
                </a:solidFill>
              </a:rPr>
              <a:t> ⓪</a:t>
            </a:r>
            <a:endParaRPr lang="en-NL" sz="6000" b="1" dirty="0">
              <a:solidFill>
                <a:schemeClr val="tx1"/>
              </a:solidFill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DA3312FD-26C6-7D9B-3779-0CE8F75E58F8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nl-NL" sz="4000" b="1" dirty="0">
                <a:solidFill>
                  <a:srgbClr val="FF6600"/>
                </a:solidFill>
              </a:rPr>
              <a:t>Zet een 1 neer, 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verplaats de pijl naar rechts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en pak kaart ①.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779AA5E3-D340-84AE-2281-E52D3A6DB1CA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5CCF972F-F0E7-DA2C-8EA3-47EE117990A0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Haal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de 0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weg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en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zet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een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1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neer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verplaats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de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pijl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naar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rechts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en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pak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kaart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nl-NL" sz="4000" b="1" dirty="0">
                  <a:solidFill>
                    <a:srgbClr val="FF0000"/>
                  </a:solidFill>
                </a:rPr>
                <a:t>①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96B9BA50-24BE-3BC8-4C03-BFCE402987E1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ep 16">
            <a:extLst>
              <a:ext uri="{FF2B5EF4-FFF2-40B4-BE49-F238E27FC236}">
                <a16:creationId xmlns:a16="http://schemas.microsoft.com/office/drawing/2014/main" id="{5915894A-8C07-642A-B378-49CB9C670D58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3" name="Rechthoek: afgeronde hoeken 11">
              <a:extLst>
                <a:ext uri="{FF2B5EF4-FFF2-40B4-BE49-F238E27FC236}">
                  <a16:creationId xmlns:a16="http://schemas.microsoft.com/office/drawing/2014/main" id="{7E478805-77B3-F29E-9762-0DC148B3CC66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Laat de 1 staan, 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verplaats de pijl naar links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en pak kaart </a:t>
              </a:r>
              <a:r>
                <a:rPr lang="nl-NL" sz="4000" b="1" dirty="0">
                  <a:solidFill>
                    <a:srgbClr val="00B050"/>
                  </a:solidFill>
                </a:rPr>
                <a:t>①.</a:t>
              </a:r>
              <a:endParaRPr lang="nl-NL" sz="4000" b="1" dirty="0">
                <a:solidFill>
                  <a:srgbClr val="00B05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" name="Tekstvak 14">
              <a:extLst>
                <a:ext uri="{FF2B5EF4-FFF2-40B4-BE49-F238E27FC236}">
                  <a16:creationId xmlns:a16="http://schemas.microsoft.com/office/drawing/2014/main" id="{445ED973-FB72-6563-66DD-F493D529FB26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240D09-DAE0-A0F4-8136-945065CC0F54}"/>
              </a:ext>
            </a:extLst>
          </p:cNvPr>
          <p:cNvGrpSpPr/>
          <p:nvPr/>
        </p:nvGrpSpPr>
        <p:grpSpPr>
          <a:xfrm>
            <a:off x="59493" y="1891091"/>
            <a:ext cx="761541" cy="588985"/>
            <a:chOff x="76393" y="1797356"/>
            <a:chExt cx="890423" cy="688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5AA9501-A1FA-5F45-8630-62E063C93B79}"/>
                </a:ext>
              </a:extLst>
            </p:cNvPr>
            <p:cNvGrpSpPr/>
            <p:nvPr/>
          </p:nvGrpSpPr>
          <p:grpSpPr>
            <a:xfrm>
              <a:off x="76393" y="1797356"/>
              <a:ext cx="890423" cy="298399"/>
              <a:chOff x="76393" y="1797356"/>
              <a:chExt cx="1074240" cy="36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B4281F3-0994-979A-1A08-55CDA0A7D875}"/>
                  </a:ext>
                </a:extLst>
              </p:cNvPr>
              <p:cNvSpPr/>
              <p:nvPr/>
            </p:nvSpPr>
            <p:spPr>
              <a:xfrm>
                <a:off x="7639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7D74A3B-E595-2F15-656C-076D547B76E1}"/>
                  </a:ext>
                </a:extLst>
              </p:cNvPr>
              <p:cNvSpPr/>
              <p:nvPr/>
            </p:nvSpPr>
            <p:spPr>
              <a:xfrm>
                <a:off x="43639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6E3BD65-9F3B-3732-65F2-38CF427726AA}"/>
                  </a:ext>
                </a:extLst>
              </p:cNvPr>
              <p:cNvSpPr/>
              <p:nvPr/>
            </p:nvSpPr>
            <p:spPr>
              <a:xfrm>
                <a:off x="79063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09DD9819-1AD0-5BB2-CD49-17C26A998B57}"/>
                </a:ext>
              </a:extLst>
            </p:cNvPr>
            <p:cNvSpPr/>
            <p:nvPr/>
          </p:nvSpPr>
          <p:spPr>
            <a:xfrm rot="10800000">
              <a:off x="374791" y="2152753"/>
              <a:ext cx="296717" cy="33326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9743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40D588A7-BEF3-A99B-5263-04FD40416455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016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Bezige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bever 2</a:t>
            </a:r>
            <a:b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schrijft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4x 1 in 6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stappen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Kaart</a:t>
            </a:r>
            <a:r>
              <a:rPr lang="en-US" sz="6000" b="1" dirty="0">
                <a:solidFill>
                  <a:schemeClr val="tx1"/>
                </a:solidFill>
              </a:rPr>
              <a:t> ①</a:t>
            </a:r>
            <a:endParaRPr lang="en-NL" sz="6000" b="1" dirty="0">
              <a:solidFill>
                <a:schemeClr val="tx1"/>
              </a:solidFill>
            </a:endParaRPr>
          </a:p>
        </p:txBody>
      </p:sp>
      <p:sp>
        <p:nvSpPr>
          <p:cNvPr id="5" name="Rechthoek: afgeronde hoeken 12">
            <a:extLst>
              <a:ext uri="{FF2B5EF4-FFF2-40B4-BE49-F238E27FC236}">
                <a16:creationId xmlns:a16="http://schemas.microsoft.com/office/drawing/2014/main" id="{EAD409F3-3E01-EFA2-BCF6-8EE3CA6E5CD4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nl-NL" sz="4000" b="1" dirty="0">
                <a:solidFill>
                  <a:srgbClr val="FF6600"/>
                </a:solidFill>
              </a:rPr>
              <a:t>Zet een 1 neer, 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verplaats de pijl naar links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en pak kaart ⓪.</a:t>
            </a:r>
          </a:p>
        </p:txBody>
      </p:sp>
      <p:grpSp>
        <p:nvGrpSpPr>
          <p:cNvPr id="6" name="Groep 16">
            <a:extLst>
              <a:ext uri="{FF2B5EF4-FFF2-40B4-BE49-F238E27FC236}">
                <a16:creationId xmlns:a16="http://schemas.microsoft.com/office/drawing/2014/main" id="{418772C0-9208-AA0B-A393-1DCB256E8D67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7" name="Rechthoek: afgeronde hoeken 11">
              <a:extLst>
                <a:ext uri="{FF2B5EF4-FFF2-40B4-BE49-F238E27FC236}">
                  <a16:creationId xmlns:a16="http://schemas.microsoft.com/office/drawing/2014/main" id="{538F5BD8-64C0-AB0C-03AD-D295B10EEB97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Haal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de 0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weg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en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zet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een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1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neer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verplaats de pijl naar 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links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en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pak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kaart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nl-NL" sz="4000" b="1" dirty="0">
                  <a:solidFill>
                    <a:srgbClr val="FF0000"/>
                  </a:solidFill>
                </a:rPr>
                <a:t>⓪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kstvak 14">
              <a:extLst>
                <a:ext uri="{FF2B5EF4-FFF2-40B4-BE49-F238E27FC236}">
                  <a16:creationId xmlns:a16="http://schemas.microsoft.com/office/drawing/2014/main" id="{FE480151-F4FE-9E83-9D3D-25A0B91752B7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ep 16">
            <a:extLst>
              <a:ext uri="{FF2B5EF4-FFF2-40B4-BE49-F238E27FC236}">
                <a16:creationId xmlns:a16="http://schemas.microsoft.com/office/drawing/2014/main" id="{781E099B-0C37-5465-4263-59F1B0CA91B8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14" name="Rechthoek: afgeronde hoeken 11">
              <a:extLst>
                <a:ext uri="{FF2B5EF4-FFF2-40B4-BE49-F238E27FC236}">
                  <a16:creationId xmlns:a16="http://schemas.microsoft.com/office/drawing/2014/main" id="{38C28152-E80C-D1AD-A8C3-330914C4A81A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Laat de 1 staan, 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laat de pijl liggen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en stop.</a:t>
              </a:r>
            </a:p>
          </p:txBody>
        </p:sp>
        <p:sp>
          <p:nvSpPr>
            <p:cNvPr id="16" name="Tekstvak 14">
              <a:extLst>
                <a:ext uri="{FF2B5EF4-FFF2-40B4-BE49-F238E27FC236}">
                  <a16:creationId xmlns:a16="http://schemas.microsoft.com/office/drawing/2014/main" id="{97064DEC-94F8-82A6-5AEC-D1E799050889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90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40D588A7-BEF3-A99B-5263-04FD40416455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Bezige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bever 3</a:t>
            </a:r>
            <a:b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schrijft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6x 1 in </a:t>
            </a:r>
            <a:r>
              <a:rPr lang="en-US" sz="4000" b="1" kern="100" dirty="0">
                <a:solidFill>
                  <a:schemeClr val="tx1"/>
                </a:solidFill>
                <a:cs typeface="Arial" panose="020B0604020202020204" pitchFamily="34" charset="0"/>
              </a:rPr>
              <a:t>21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stappen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Kaart</a:t>
            </a:r>
            <a:r>
              <a:rPr lang="en-US" sz="6000" b="1" dirty="0">
                <a:solidFill>
                  <a:schemeClr val="tx1"/>
                </a:solidFill>
              </a:rPr>
              <a:t> ⓪</a:t>
            </a:r>
            <a:endParaRPr lang="en-NL" sz="6000" b="1" dirty="0">
              <a:solidFill>
                <a:schemeClr val="tx1"/>
              </a:solidFill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DA3312FD-26C6-7D9B-3779-0CE8F75E58F8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nl-NL" sz="4000" b="1" dirty="0">
                <a:solidFill>
                  <a:srgbClr val="FF6600"/>
                </a:solidFill>
              </a:rPr>
              <a:t>Zet een 1 neer, 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verplaats de pijl naar rechts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en pak kaart ①.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779AA5E3-D340-84AE-2281-E52D3A6DB1CA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5CCF972F-F0E7-DA2C-8EA3-47EE117990A0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Haal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de 0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weg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en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zet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een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1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neer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verplaats de pijl naar rechts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en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pak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kaart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nl-NL" sz="4000" b="1" dirty="0">
                  <a:solidFill>
                    <a:srgbClr val="FF0000"/>
                  </a:solidFill>
                </a:rPr>
                <a:t>①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96B9BA50-24BE-3BC8-4C03-BFCE402987E1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ep 16">
            <a:extLst>
              <a:ext uri="{FF2B5EF4-FFF2-40B4-BE49-F238E27FC236}">
                <a16:creationId xmlns:a16="http://schemas.microsoft.com/office/drawing/2014/main" id="{5915894A-8C07-642A-B378-49CB9C670D58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3" name="Rechthoek: afgeronde hoeken 11">
              <a:extLst>
                <a:ext uri="{FF2B5EF4-FFF2-40B4-BE49-F238E27FC236}">
                  <a16:creationId xmlns:a16="http://schemas.microsoft.com/office/drawing/2014/main" id="{7E478805-77B3-F29E-9762-0DC148B3CC66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Laat de 1 staan, 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laat de pijl liggen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en stop.</a:t>
              </a:r>
            </a:p>
          </p:txBody>
        </p:sp>
        <p:sp>
          <p:nvSpPr>
            <p:cNvPr id="4" name="Tekstvak 14">
              <a:extLst>
                <a:ext uri="{FF2B5EF4-FFF2-40B4-BE49-F238E27FC236}">
                  <a16:creationId xmlns:a16="http://schemas.microsoft.com/office/drawing/2014/main" id="{445ED973-FB72-6563-66DD-F493D529FB26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C55FC0-3077-6035-B684-B8C15F2667F0}"/>
              </a:ext>
            </a:extLst>
          </p:cNvPr>
          <p:cNvGrpSpPr/>
          <p:nvPr/>
        </p:nvGrpSpPr>
        <p:grpSpPr>
          <a:xfrm>
            <a:off x="59493" y="1891091"/>
            <a:ext cx="761541" cy="588985"/>
            <a:chOff x="76393" y="1797356"/>
            <a:chExt cx="890423" cy="688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5E9847-DDA8-92BB-B8FB-C47CFCCD3D76}"/>
                </a:ext>
              </a:extLst>
            </p:cNvPr>
            <p:cNvGrpSpPr/>
            <p:nvPr/>
          </p:nvGrpSpPr>
          <p:grpSpPr>
            <a:xfrm>
              <a:off x="76393" y="1797356"/>
              <a:ext cx="890423" cy="298399"/>
              <a:chOff x="76393" y="1797356"/>
              <a:chExt cx="1074240" cy="36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DC6BF0C-24D7-A04C-9A79-4455FCAFF23A}"/>
                  </a:ext>
                </a:extLst>
              </p:cNvPr>
              <p:cNvSpPr/>
              <p:nvPr/>
            </p:nvSpPr>
            <p:spPr>
              <a:xfrm>
                <a:off x="7639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FF2AE47-5865-934D-471F-1F6C238BA62E}"/>
                  </a:ext>
                </a:extLst>
              </p:cNvPr>
              <p:cNvSpPr/>
              <p:nvPr/>
            </p:nvSpPr>
            <p:spPr>
              <a:xfrm>
                <a:off x="43639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16EBB1D-A77F-25C4-F3D7-65B4A023C422}"/>
                  </a:ext>
                </a:extLst>
              </p:cNvPr>
              <p:cNvSpPr/>
              <p:nvPr/>
            </p:nvSpPr>
            <p:spPr>
              <a:xfrm>
                <a:off x="79063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BAE1BCB9-4E85-60F0-19F2-A20E021E7EB0}"/>
                </a:ext>
              </a:extLst>
            </p:cNvPr>
            <p:cNvSpPr/>
            <p:nvPr/>
          </p:nvSpPr>
          <p:spPr>
            <a:xfrm rot="10800000">
              <a:off x="374791" y="2152753"/>
              <a:ext cx="296717" cy="33326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2241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Kaart</a:t>
            </a:r>
            <a:r>
              <a:rPr lang="en-US" sz="6000" b="1" dirty="0">
                <a:solidFill>
                  <a:schemeClr val="tx1"/>
                </a:solidFill>
              </a:rPr>
              <a:t> ①</a:t>
            </a:r>
            <a:endParaRPr lang="en-NL" sz="6000" b="1" dirty="0">
              <a:solidFill>
                <a:schemeClr val="tx1"/>
              </a:solidFill>
            </a:endParaRPr>
          </a:p>
        </p:txBody>
      </p:sp>
      <p:sp>
        <p:nvSpPr>
          <p:cNvPr id="5" name="Rechthoek: afgeronde hoeken 12">
            <a:extLst>
              <a:ext uri="{FF2B5EF4-FFF2-40B4-BE49-F238E27FC236}">
                <a16:creationId xmlns:a16="http://schemas.microsoft.com/office/drawing/2014/main" id="{EAD409F3-3E01-EFA2-BCF6-8EE3CA6E5CD4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nl-NL" sz="4000" b="1" dirty="0">
                <a:solidFill>
                  <a:srgbClr val="FF6600"/>
                </a:solidFill>
              </a:rPr>
              <a:t>Zet een 0 neer, 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verplaats de pijl naar rechts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en pak kaart ②.</a:t>
            </a:r>
          </a:p>
        </p:txBody>
      </p:sp>
      <p:grpSp>
        <p:nvGrpSpPr>
          <p:cNvPr id="6" name="Groep 16">
            <a:extLst>
              <a:ext uri="{FF2B5EF4-FFF2-40B4-BE49-F238E27FC236}">
                <a16:creationId xmlns:a16="http://schemas.microsoft.com/office/drawing/2014/main" id="{418772C0-9208-AA0B-A393-1DCB256E8D67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7" name="Rechthoek: afgeronde hoeken 11">
              <a:extLst>
                <a:ext uri="{FF2B5EF4-FFF2-40B4-BE49-F238E27FC236}">
                  <a16:creationId xmlns:a16="http://schemas.microsoft.com/office/drawing/2014/main" id="{538F5BD8-64C0-AB0C-03AD-D295B10EEB97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Laat de 0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staan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verplaats de pijl naar rechts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en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pak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kaart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nl-NL" sz="4000" b="1" dirty="0">
                  <a:solidFill>
                    <a:srgbClr val="FF0000"/>
                  </a:solidFill>
                </a:rPr>
                <a:t>②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kstvak 14">
              <a:extLst>
                <a:ext uri="{FF2B5EF4-FFF2-40B4-BE49-F238E27FC236}">
                  <a16:creationId xmlns:a16="http://schemas.microsoft.com/office/drawing/2014/main" id="{FE480151-F4FE-9E83-9D3D-25A0B91752B7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Rechthoek: afgeronde hoeken 9">
            <a:extLst>
              <a:ext uri="{FF2B5EF4-FFF2-40B4-BE49-F238E27FC236}">
                <a16:creationId xmlns:a16="http://schemas.microsoft.com/office/drawing/2014/main" id="{6FCB31AF-ED29-4F36-1741-516F1AC8A22A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Bezige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bever 3</a:t>
            </a:r>
            <a:b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schrijft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6x 1 in </a:t>
            </a:r>
            <a:r>
              <a:rPr lang="en-US" sz="4000" b="1" kern="100" dirty="0">
                <a:solidFill>
                  <a:schemeClr val="tx1"/>
                </a:solidFill>
                <a:cs typeface="Arial" panose="020B0604020202020204" pitchFamily="34" charset="0"/>
              </a:rPr>
              <a:t>21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stappen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ep 16">
            <a:extLst>
              <a:ext uri="{FF2B5EF4-FFF2-40B4-BE49-F238E27FC236}">
                <a16:creationId xmlns:a16="http://schemas.microsoft.com/office/drawing/2014/main" id="{50AD2F5C-D3E6-F736-846A-1AF091C410CC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4" name="Rechthoek: afgeronde hoeken 11">
              <a:extLst>
                <a:ext uri="{FF2B5EF4-FFF2-40B4-BE49-F238E27FC236}">
                  <a16:creationId xmlns:a16="http://schemas.microsoft.com/office/drawing/2014/main" id="{0215ABF7-89B3-3ACB-28DC-738F70902570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Laat de 1 staan, 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verplaats de pijl naar rechts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en houd kaart </a:t>
              </a:r>
              <a:r>
                <a:rPr lang="en-US" sz="4000" b="1" dirty="0">
                  <a:solidFill>
                    <a:srgbClr val="00B050"/>
                  </a:solidFill>
                </a:rPr>
                <a:t>①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2" name="Tekstvak 14">
              <a:extLst>
                <a:ext uri="{FF2B5EF4-FFF2-40B4-BE49-F238E27FC236}">
                  <a16:creationId xmlns:a16="http://schemas.microsoft.com/office/drawing/2014/main" id="{9A78ED99-21DF-A6C4-36B6-FC8B042D9B11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812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Kaart</a:t>
            </a:r>
            <a:r>
              <a:rPr lang="en-US" sz="6000" b="1" dirty="0">
                <a:solidFill>
                  <a:schemeClr val="tx1"/>
                </a:solidFill>
              </a:rPr>
              <a:t> ②</a:t>
            </a:r>
            <a:endParaRPr lang="en-NL" sz="6000" b="1" dirty="0">
              <a:solidFill>
                <a:schemeClr val="tx1"/>
              </a:solidFill>
            </a:endParaRPr>
          </a:p>
        </p:txBody>
      </p:sp>
      <p:sp>
        <p:nvSpPr>
          <p:cNvPr id="5" name="Rechthoek: afgeronde hoeken 12">
            <a:extLst>
              <a:ext uri="{FF2B5EF4-FFF2-40B4-BE49-F238E27FC236}">
                <a16:creationId xmlns:a16="http://schemas.microsoft.com/office/drawing/2014/main" id="{EAD409F3-3E01-EFA2-BCF6-8EE3CA6E5CD4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nl-NL" sz="4000" b="1" dirty="0">
                <a:solidFill>
                  <a:srgbClr val="FF6600"/>
                </a:solidFill>
              </a:rPr>
              <a:t>Zet een 1 neer, 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verplaats de pijl naar links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en houd kaart ②.</a:t>
            </a:r>
          </a:p>
        </p:txBody>
      </p:sp>
      <p:grpSp>
        <p:nvGrpSpPr>
          <p:cNvPr id="6" name="Groep 16">
            <a:extLst>
              <a:ext uri="{FF2B5EF4-FFF2-40B4-BE49-F238E27FC236}">
                <a16:creationId xmlns:a16="http://schemas.microsoft.com/office/drawing/2014/main" id="{418772C0-9208-AA0B-A393-1DCB256E8D67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7" name="Rechthoek: afgeronde hoeken 11">
              <a:extLst>
                <a:ext uri="{FF2B5EF4-FFF2-40B4-BE49-F238E27FC236}">
                  <a16:creationId xmlns:a16="http://schemas.microsoft.com/office/drawing/2014/main" id="{538F5BD8-64C0-AB0C-03AD-D295B10EEB97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Haal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de 0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weg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en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zet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een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1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neer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verplaats de pijl naar links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en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houd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kaart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nl-NL" sz="4000" b="1" dirty="0">
                  <a:solidFill>
                    <a:srgbClr val="FF0000"/>
                  </a:solidFill>
                </a:rPr>
                <a:t>②.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kstvak 14">
              <a:extLst>
                <a:ext uri="{FF2B5EF4-FFF2-40B4-BE49-F238E27FC236}">
                  <a16:creationId xmlns:a16="http://schemas.microsoft.com/office/drawing/2014/main" id="{FE480151-F4FE-9E83-9D3D-25A0B91752B7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ep 16">
            <a:extLst>
              <a:ext uri="{FF2B5EF4-FFF2-40B4-BE49-F238E27FC236}">
                <a16:creationId xmlns:a16="http://schemas.microsoft.com/office/drawing/2014/main" id="{781E099B-0C37-5465-4263-59F1B0CA91B8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14" name="Rechthoek: afgeronde hoeken 11">
              <a:extLst>
                <a:ext uri="{FF2B5EF4-FFF2-40B4-BE49-F238E27FC236}">
                  <a16:creationId xmlns:a16="http://schemas.microsoft.com/office/drawing/2014/main" id="{38C28152-E80C-D1AD-A8C3-330914C4A81A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Laat de 1 staan, 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verplaats de pijl naar links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en pak kaart</a:t>
              </a:r>
              <a:r>
                <a:rPr lang="en-US" sz="4000" b="1" dirty="0">
                  <a:solidFill>
                    <a:schemeClr val="tx1"/>
                  </a:solidFill>
                </a:rPr>
                <a:t> </a:t>
              </a:r>
              <a:r>
                <a:rPr lang="en-US" sz="4000" b="1" dirty="0">
                  <a:solidFill>
                    <a:srgbClr val="00B050"/>
                  </a:solidFill>
                </a:rPr>
                <a:t>⓪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6" name="Tekstvak 14">
              <a:extLst>
                <a:ext uri="{FF2B5EF4-FFF2-40B4-BE49-F238E27FC236}">
                  <a16:creationId xmlns:a16="http://schemas.microsoft.com/office/drawing/2014/main" id="{97064DEC-94F8-82A6-5AEC-D1E799050889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" name="Rechthoek: afgeronde hoeken 9">
            <a:extLst>
              <a:ext uri="{FF2B5EF4-FFF2-40B4-BE49-F238E27FC236}">
                <a16:creationId xmlns:a16="http://schemas.microsoft.com/office/drawing/2014/main" id="{6FCB31AF-ED29-4F36-1741-516F1AC8A22A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Bezige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bever 3</a:t>
            </a:r>
            <a:b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schrijft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6x 1 in </a:t>
            </a:r>
            <a:r>
              <a:rPr lang="en-US" sz="4000" b="1" kern="100" dirty="0">
                <a:solidFill>
                  <a:schemeClr val="tx1"/>
                </a:solidFill>
                <a:cs typeface="Arial" panose="020B0604020202020204" pitchFamily="34" charset="0"/>
              </a:rPr>
              <a:t>21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stappen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80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40D588A7-BEF3-A99B-5263-04FD40416455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rgbClr val="CCCCFF"/>
          </a:solidFill>
          <a:ln w="101600">
            <a:solidFill>
              <a:srgbClr val="99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Bezige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bever 4</a:t>
            </a:r>
            <a:b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schrijft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13x 1 in </a:t>
            </a:r>
            <a:r>
              <a:rPr lang="en-US" sz="4000" b="1" kern="100" dirty="0">
                <a:solidFill>
                  <a:schemeClr val="tx1"/>
                </a:solidFill>
                <a:cs typeface="Arial" panose="020B0604020202020204" pitchFamily="34" charset="0"/>
              </a:rPr>
              <a:t>107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stappen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Kaart</a:t>
            </a:r>
            <a:r>
              <a:rPr lang="en-US" sz="6000" b="1" dirty="0">
                <a:solidFill>
                  <a:schemeClr val="tx1"/>
                </a:solidFill>
              </a:rPr>
              <a:t> ⓪</a:t>
            </a:r>
            <a:endParaRPr lang="en-NL" sz="6000" b="1" dirty="0">
              <a:solidFill>
                <a:schemeClr val="tx1"/>
              </a:solidFill>
            </a:endParaRPr>
          </a:p>
        </p:txBody>
      </p:sp>
      <p:sp>
        <p:nvSpPr>
          <p:cNvPr id="5" name="Rechthoek: afgeronde hoeken 12">
            <a:extLst>
              <a:ext uri="{FF2B5EF4-FFF2-40B4-BE49-F238E27FC236}">
                <a16:creationId xmlns:a16="http://schemas.microsoft.com/office/drawing/2014/main" id="{8E908816-2C19-ECD6-DD01-0F52AB07191F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nl-NL" sz="4000" b="1" dirty="0">
                <a:solidFill>
                  <a:srgbClr val="FF6600"/>
                </a:solidFill>
              </a:rPr>
              <a:t>Zet een 1 neer, 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verplaats de pijl naar rechts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en pak kaart </a:t>
            </a:r>
            <a:r>
              <a:rPr lang="en-US" sz="4000" b="1" dirty="0">
                <a:solidFill>
                  <a:srgbClr val="FF6600"/>
                </a:solidFill>
              </a:rPr>
              <a:t>①</a:t>
            </a:r>
            <a:r>
              <a:rPr lang="nl-NL" sz="4000" b="1" dirty="0">
                <a:solidFill>
                  <a:srgbClr val="FF6600"/>
                </a:solidFill>
              </a:rPr>
              <a:t>.</a:t>
            </a:r>
          </a:p>
        </p:txBody>
      </p:sp>
      <p:grpSp>
        <p:nvGrpSpPr>
          <p:cNvPr id="6" name="Groep 16">
            <a:extLst>
              <a:ext uri="{FF2B5EF4-FFF2-40B4-BE49-F238E27FC236}">
                <a16:creationId xmlns:a16="http://schemas.microsoft.com/office/drawing/2014/main" id="{798E054C-9D22-D170-7A07-44E2E8C8BE39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7" name="Rechthoek: afgeronde hoeken 11">
              <a:extLst>
                <a:ext uri="{FF2B5EF4-FFF2-40B4-BE49-F238E27FC236}">
                  <a16:creationId xmlns:a16="http://schemas.microsoft.com/office/drawing/2014/main" id="{EDBB35D5-7B74-59D9-1E29-0F4364FC3157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Haal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de 0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weg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en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zet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een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1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neer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verplaats de pijl naar rechts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en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pak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kaart</a:t>
              </a:r>
              <a:r>
                <a:rPr lang="en-US" sz="4000" b="1" dirty="0">
                  <a:solidFill>
                    <a:srgbClr val="00B050"/>
                  </a:solidFill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</a:rPr>
                <a:t>①</a:t>
              </a:r>
              <a:r>
                <a:rPr lang="nl-NL" sz="4000" b="1" dirty="0">
                  <a:solidFill>
                    <a:srgbClr val="FF0000"/>
                  </a:solidFill>
                </a:rPr>
                <a:t>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kstvak 14">
              <a:extLst>
                <a:ext uri="{FF2B5EF4-FFF2-40B4-BE49-F238E27FC236}">
                  <a16:creationId xmlns:a16="http://schemas.microsoft.com/office/drawing/2014/main" id="{8CA6547F-9ED1-C5FF-3ECE-094F80467EAF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ep 16">
            <a:extLst>
              <a:ext uri="{FF2B5EF4-FFF2-40B4-BE49-F238E27FC236}">
                <a16:creationId xmlns:a16="http://schemas.microsoft.com/office/drawing/2014/main" id="{EF86596D-2492-C4D3-5D0D-D22E21E8E45E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14" name="Rechthoek: afgeronde hoeken 11">
              <a:extLst>
                <a:ext uri="{FF2B5EF4-FFF2-40B4-BE49-F238E27FC236}">
                  <a16:creationId xmlns:a16="http://schemas.microsoft.com/office/drawing/2014/main" id="{32E0A4A7-01E5-F8B6-E852-EFFE0B1F0D26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Laat de 1 staan, 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verplaats de pijl naar links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en pak kaart </a:t>
              </a:r>
              <a:r>
                <a:rPr lang="en-US" sz="4000" b="1" dirty="0">
                  <a:solidFill>
                    <a:srgbClr val="00B050"/>
                  </a:solidFill>
                </a:rPr>
                <a:t>①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6" name="Tekstvak 14">
              <a:extLst>
                <a:ext uri="{FF2B5EF4-FFF2-40B4-BE49-F238E27FC236}">
                  <a16:creationId xmlns:a16="http://schemas.microsoft.com/office/drawing/2014/main" id="{39814F7D-0746-42D4-37C3-57268E8DA317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1948433-5FB6-7A9B-B44C-02CF03467134}"/>
              </a:ext>
            </a:extLst>
          </p:cNvPr>
          <p:cNvGrpSpPr/>
          <p:nvPr/>
        </p:nvGrpSpPr>
        <p:grpSpPr>
          <a:xfrm>
            <a:off x="59493" y="1891091"/>
            <a:ext cx="761541" cy="588985"/>
            <a:chOff x="76393" y="1797356"/>
            <a:chExt cx="890423" cy="68866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FFD07C4-13A2-1E3F-E094-A41E688E6744}"/>
                </a:ext>
              </a:extLst>
            </p:cNvPr>
            <p:cNvGrpSpPr/>
            <p:nvPr/>
          </p:nvGrpSpPr>
          <p:grpSpPr>
            <a:xfrm>
              <a:off x="76393" y="1797356"/>
              <a:ext cx="890423" cy="298399"/>
              <a:chOff x="76393" y="1797356"/>
              <a:chExt cx="1074240" cy="360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FF74C7B-71BF-BF20-EF39-31DEAF603852}"/>
                  </a:ext>
                </a:extLst>
              </p:cNvPr>
              <p:cNvSpPr/>
              <p:nvPr/>
            </p:nvSpPr>
            <p:spPr>
              <a:xfrm>
                <a:off x="7639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BB37DF-527A-1943-E804-1886A252217F}"/>
                  </a:ext>
                </a:extLst>
              </p:cNvPr>
              <p:cNvSpPr/>
              <p:nvPr/>
            </p:nvSpPr>
            <p:spPr>
              <a:xfrm>
                <a:off x="43639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60EE1DC-6BBA-1048-6F0B-D31C411C7738}"/>
                  </a:ext>
                </a:extLst>
              </p:cNvPr>
              <p:cNvSpPr/>
              <p:nvPr/>
            </p:nvSpPr>
            <p:spPr>
              <a:xfrm>
                <a:off x="79063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F378BE66-81C1-33CF-9721-745E9D8A155D}"/>
                </a:ext>
              </a:extLst>
            </p:cNvPr>
            <p:cNvSpPr/>
            <p:nvPr/>
          </p:nvSpPr>
          <p:spPr>
            <a:xfrm rot="10800000">
              <a:off x="374791" y="2152753"/>
              <a:ext cx="296717" cy="33326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0853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Kaart</a:t>
            </a:r>
            <a:r>
              <a:rPr lang="en-US" sz="6000" b="1" dirty="0">
                <a:solidFill>
                  <a:schemeClr val="tx1"/>
                </a:solidFill>
              </a:rPr>
              <a:t> ①</a:t>
            </a:r>
            <a:endParaRPr lang="en-NL" sz="6000" b="1" dirty="0">
              <a:solidFill>
                <a:schemeClr val="tx1"/>
              </a:solidFill>
            </a:endParaRPr>
          </a:p>
        </p:txBody>
      </p:sp>
      <p:sp>
        <p:nvSpPr>
          <p:cNvPr id="5" name="Rechthoek: afgeronde hoeken 12">
            <a:extLst>
              <a:ext uri="{FF2B5EF4-FFF2-40B4-BE49-F238E27FC236}">
                <a16:creationId xmlns:a16="http://schemas.microsoft.com/office/drawing/2014/main" id="{EAD409F3-3E01-EFA2-BCF6-8EE3CA6E5CD4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nl-NL" sz="4000" b="1" dirty="0">
                <a:solidFill>
                  <a:srgbClr val="FF6600"/>
                </a:solidFill>
              </a:rPr>
              <a:t>Zet een 1 neer, 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verplaats de pijl naar links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en pak kaart ⓪.</a:t>
            </a:r>
          </a:p>
        </p:txBody>
      </p:sp>
      <p:grpSp>
        <p:nvGrpSpPr>
          <p:cNvPr id="6" name="Groep 16">
            <a:extLst>
              <a:ext uri="{FF2B5EF4-FFF2-40B4-BE49-F238E27FC236}">
                <a16:creationId xmlns:a16="http://schemas.microsoft.com/office/drawing/2014/main" id="{418772C0-9208-AA0B-A393-1DCB256E8D67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7" name="Rechthoek: afgeronde hoeken 11">
              <a:extLst>
                <a:ext uri="{FF2B5EF4-FFF2-40B4-BE49-F238E27FC236}">
                  <a16:creationId xmlns:a16="http://schemas.microsoft.com/office/drawing/2014/main" id="{538F5BD8-64C0-AB0C-03AD-D295B10EEB97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Haal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de 0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weg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en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zet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een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1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neer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verplaats de pijl naar links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en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pak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kaart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nl-NL" sz="4000" b="1" dirty="0">
                  <a:solidFill>
                    <a:srgbClr val="FF0000"/>
                  </a:solidFill>
                </a:rPr>
                <a:t>⓪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kstvak 14">
              <a:extLst>
                <a:ext uri="{FF2B5EF4-FFF2-40B4-BE49-F238E27FC236}">
                  <a16:creationId xmlns:a16="http://schemas.microsoft.com/office/drawing/2014/main" id="{FE480151-F4FE-9E83-9D3D-25A0B91752B7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ep 16">
            <a:extLst>
              <a:ext uri="{FF2B5EF4-FFF2-40B4-BE49-F238E27FC236}">
                <a16:creationId xmlns:a16="http://schemas.microsoft.com/office/drawing/2014/main" id="{781E099B-0C37-5465-4263-59F1B0CA91B8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14" name="Rechthoek: afgeronde hoeken 11">
              <a:extLst>
                <a:ext uri="{FF2B5EF4-FFF2-40B4-BE49-F238E27FC236}">
                  <a16:creationId xmlns:a16="http://schemas.microsoft.com/office/drawing/2014/main" id="{38C28152-E80C-D1AD-A8C3-330914C4A81A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Haal de 1 weg en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zet een 0 neer, 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verplaats de pijl naar links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en pak kaart </a:t>
              </a:r>
              <a:r>
                <a:rPr lang="en-US" sz="4000" b="1" dirty="0">
                  <a:solidFill>
                    <a:srgbClr val="00B050"/>
                  </a:solidFill>
                </a:rPr>
                <a:t>②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6" name="Tekstvak 14">
              <a:extLst>
                <a:ext uri="{FF2B5EF4-FFF2-40B4-BE49-F238E27FC236}">
                  <a16:creationId xmlns:a16="http://schemas.microsoft.com/office/drawing/2014/main" id="{97064DEC-94F8-82A6-5AEC-D1E799050889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Rechthoek: afgeronde hoeken 9">
            <a:extLst>
              <a:ext uri="{FF2B5EF4-FFF2-40B4-BE49-F238E27FC236}">
                <a16:creationId xmlns:a16="http://schemas.microsoft.com/office/drawing/2014/main" id="{6877C762-C4B6-E1A7-9E4C-45AA40515D65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rgbClr val="CCCCFF"/>
          </a:solidFill>
          <a:ln w="101600">
            <a:solidFill>
              <a:srgbClr val="99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Bezige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bever 4</a:t>
            </a:r>
            <a:b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schrijft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13x 1 in </a:t>
            </a:r>
            <a:r>
              <a:rPr lang="en-US" sz="4000" b="1" kern="100" dirty="0">
                <a:solidFill>
                  <a:schemeClr val="tx1"/>
                </a:solidFill>
                <a:cs typeface="Arial" panose="020B0604020202020204" pitchFamily="34" charset="0"/>
              </a:rPr>
              <a:t>107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stappen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61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40D588A7-BEF3-A99B-5263-04FD40416455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rgbClr val="CCCCFF"/>
          </a:solidFill>
          <a:ln w="101600">
            <a:solidFill>
              <a:srgbClr val="99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Bezige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bever 4</a:t>
            </a:r>
            <a:b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schrijft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13x 1 in </a:t>
            </a:r>
            <a:r>
              <a:rPr lang="en-US" sz="4000" b="1" kern="100" dirty="0">
                <a:solidFill>
                  <a:schemeClr val="tx1"/>
                </a:solidFill>
                <a:cs typeface="Arial" panose="020B0604020202020204" pitchFamily="34" charset="0"/>
              </a:rPr>
              <a:t>107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stappen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Kaart</a:t>
            </a:r>
            <a:r>
              <a:rPr lang="en-US" sz="6000" b="1" dirty="0">
                <a:solidFill>
                  <a:schemeClr val="tx1"/>
                </a:solidFill>
              </a:rPr>
              <a:t> ②</a:t>
            </a:r>
            <a:endParaRPr lang="en-NL" sz="6000" b="1" dirty="0">
              <a:solidFill>
                <a:schemeClr val="tx1"/>
              </a:solidFill>
            </a:endParaRPr>
          </a:p>
        </p:txBody>
      </p:sp>
      <p:sp>
        <p:nvSpPr>
          <p:cNvPr id="5" name="Rechthoek: afgeronde hoeken 12">
            <a:extLst>
              <a:ext uri="{FF2B5EF4-FFF2-40B4-BE49-F238E27FC236}">
                <a16:creationId xmlns:a16="http://schemas.microsoft.com/office/drawing/2014/main" id="{8E908816-2C19-ECD6-DD01-0F52AB07191F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nl-NL" sz="4000" b="1" dirty="0">
                <a:solidFill>
                  <a:srgbClr val="FF6600"/>
                </a:solidFill>
              </a:rPr>
              <a:t>Zet een 1 neer, 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laat de pijl liggen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en stop.</a:t>
            </a:r>
          </a:p>
        </p:txBody>
      </p:sp>
      <p:grpSp>
        <p:nvGrpSpPr>
          <p:cNvPr id="6" name="Groep 16">
            <a:extLst>
              <a:ext uri="{FF2B5EF4-FFF2-40B4-BE49-F238E27FC236}">
                <a16:creationId xmlns:a16="http://schemas.microsoft.com/office/drawing/2014/main" id="{798E054C-9D22-D170-7A07-44E2E8C8BE39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7" name="Rechthoek: afgeronde hoeken 11">
              <a:extLst>
                <a:ext uri="{FF2B5EF4-FFF2-40B4-BE49-F238E27FC236}">
                  <a16:creationId xmlns:a16="http://schemas.microsoft.com/office/drawing/2014/main" id="{EDBB35D5-7B74-59D9-1E29-0F4364FC3157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Haal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de 0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weg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en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zet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een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1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neer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laat de pijl liggen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en stop</a:t>
              </a:r>
              <a:r>
                <a:rPr lang="nl-NL" sz="4000" b="1" dirty="0">
                  <a:solidFill>
                    <a:srgbClr val="FF0000"/>
                  </a:solidFill>
                </a:rPr>
                <a:t>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kstvak 14">
              <a:extLst>
                <a:ext uri="{FF2B5EF4-FFF2-40B4-BE49-F238E27FC236}">
                  <a16:creationId xmlns:a16="http://schemas.microsoft.com/office/drawing/2014/main" id="{8CA6547F-9ED1-C5FF-3ECE-094F80467EAF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ep 16">
            <a:extLst>
              <a:ext uri="{FF2B5EF4-FFF2-40B4-BE49-F238E27FC236}">
                <a16:creationId xmlns:a16="http://schemas.microsoft.com/office/drawing/2014/main" id="{EF86596D-2492-C4D3-5D0D-D22E21E8E45E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14" name="Rechthoek: afgeronde hoeken 11">
              <a:extLst>
                <a:ext uri="{FF2B5EF4-FFF2-40B4-BE49-F238E27FC236}">
                  <a16:creationId xmlns:a16="http://schemas.microsoft.com/office/drawing/2014/main" id="{32E0A4A7-01E5-F8B6-E852-EFFE0B1F0D26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Laat de 1 staan, 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verplaats de pijl naar links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en pak kaart</a:t>
              </a:r>
              <a:r>
                <a:rPr lang="en-US" sz="4000" b="1" dirty="0">
                  <a:solidFill>
                    <a:schemeClr val="tx1"/>
                  </a:solidFill>
                </a:rPr>
                <a:t> </a:t>
              </a:r>
              <a:r>
                <a:rPr lang="en-US" sz="4000" b="1" dirty="0">
                  <a:solidFill>
                    <a:srgbClr val="00B050"/>
                  </a:solidFill>
                </a:rPr>
                <a:t>③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6" name="Tekstvak 14">
              <a:extLst>
                <a:ext uri="{FF2B5EF4-FFF2-40B4-BE49-F238E27FC236}">
                  <a16:creationId xmlns:a16="http://schemas.microsoft.com/office/drawing/2014/main" id="{39814F7D-0746-42D4-37C3-57268E8DA317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248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Kaart</a:t>
            </a:r>
            <a:r>
              <a:rPr lang="en-US" sz="6000" b="1" dirty="0">
                <a:solidFill>
                  <a:schemeClr val="tx1"/>
                </a:solidFill>
              </a:rPr>
              <a:t> ③</a:t>
            </a:r>
            <a:endParaRPr lang="en-NL" sz="6000" b="1" dirty="0">
              <a:solidFill>
                <a:schemeClr val="tx1"/>
              </a:solidFill>
            </a:endParaRPr>
          </a:p>
        </p:txBody>
      </p:sp>
      <p:sp>
        <p:nvSpPr>
          <p:cNvPr id="5" name="Rechthoek: afgeronde hoeken 12">
            <a:extLst>
              <a:ext uri="{FF2B5EF4-FFF2-40B4-BE49-F238E27FC236}">
                <a16:creationId xmlns:a16="http://schemas.microsoft.com/office/drawing/2014/main" id="{EAD409F3-3E01-EFA2-BCF6-8EE3CA6E5CD4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nl-NL" sz="4000" b="1" dirty="0">
                <a:solidFill>
                  <a:srgbClr val="FF6600"/>
                </a:solidFill>
              </a:rPr>
              <a:t>Zet een 1 neer, 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verplaats de pijl naar rechts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en houd kaart </a:t>
            </a:r>
            <a:r>
              <a:rPr lang="en-US" sz="4000" b="1" dirty="0">
                <a:solidFill>
                  <a:srgbClr val="FF6600"/>
                </a:solidFill>
              </a:rPr>
              <a:t>③</a:t>
            </a:r>
            <a:r>
              <a:rPr lang="nl-NL" sz="4000" b="1" dirty="0">
                <a:solidFill>
                  <a:srgbClr val="FF6600"/>
                </a:solidFill>
              </a:rPr>
              <a:t>.</a:t>
            </a:r>
          </a:p>
        </p:txBody>
      </p:sp>
      <p:grpSp>
        <p:nvGrpSpPr>
          <p:cNvPr id="6" name="Groep 16">
            <a:extLst>
              <a:ext uri="{FF2B5EF4-FFF2-40B4-BE49-F238E27FC236}">
                <a16:creationId xmlns:a16="http://schemas.microsoft.com/office/drawing/2014/main" id="{418772C0-9208-AA0B-A393-1DCB256E8D67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7" name="Rechthoek: afgeronde hoeken 11">
              <a:extLst>
                <a:ext uri="{FF2B5EF4-FFF2-40B4-BE49-F238E27FC236}">
                  <a16:creationId xmlns:a16="http://schemas.microsoft.com/office/drawing/2014/main" id="{538F5BD8-64C0-AB0C-03AD-D295B10EEB97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Haal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de 0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weg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en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zet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een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1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neer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verplaats de pijl naar rechts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en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houd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kaart</a:t>
              </a:r>
              <a:r>
                <a:rPr lang="en-US" sz="4000" b="1" dirty="0">
                  <a:solidFill>
                    <a:srgbClr val="FF6600"/>
                  </a:solidFill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</a:rPr>
                <a:t>③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kstvak 14">
              <a:extLst>
                <a:ext uri="{FF2B5EF4-FFF2-40B4-BE49-F238E27FC236}">
                  <a16:creationId xmlns:a16="http://schemas.microsoft.com/office/drawing/2014/main" id="{FE480151-F4FE-9E83-9D3D-25A0B91752B7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ep 16">
            <a:extLst>
              <a:ext uri="{FF2B5EF4-FFF2-40B4-BE49-F238E27FC236}">
                <a16:creationId xmlns:a16="http://schemas.microsoft.com/office/drawing/2014/main" id="{781E099B-0C37-5465-4263-59F1B0CA91B8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14" name="Rechthoek: afgeronde hoeken 11">
              <a:extLst>
                <a:ext uri="{FF2B5EF4-FFF2-40B4-BE49-F238E27FC236}">
                  <a16:creationId xmlns:a16="http://schemas.microsoft.com/office/drawing/2014/main" id="{38C28152-E80C-D1AD-A8C3-330914C4A81A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Haal de 1 weg en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zet een 0 neer, 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verplaats de pijl naar rechts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en pak kaart </a:t>
              </a:r>
              <a:r>
                <a:rPr lang="nl-NL" sz="4000" b="1" dirty="0">
                  <a:solidFill>
                    <a:srgbClr val="00B050"/>
                  </a:solidFill>
                </a:rPr>
                <a:t>⓪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6" name="Tekstvak 14">
              <a:extLst>
                <a:ext uri="{FF2B5EF4-FFF2-40B4-BE49-F238E27FC236}">
                  <a16:creationId xmlns:a16="http://schemas.microsoft.com/office/drawing/2014/main" id="{97064DEC-94F8-82A6-5AEC-D1E799050889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Rechthoek: afgeronde hoeken 9">
            <a:extLst>
              <a:ext uri="{FF2B5EF4-FFF2-40B4-BE49-F238E27FC236}">
                <a16:creationId xmlns:a16="http://schemas.microsoft.com/office/drawing/2014/main" id="{6877C762-C4B6-E1A7-9E4C-45AA40515D65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rgbClr val="CCCCFF"/>
          </a:solidFill>
          <a:ln w="101600">
            <a:solidFill>
              <a:srgbClr val="99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Bezige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bever 4</a:t>
            </a:r>
            <a:b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schrijft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13x 1 in </a:t>
            </a:r>
            <a:r>
              <a:rPr lang="en-US" sz="4000" b="1" kern="100" dirty="0">
                <a:solidFill>
                  <a:schemeClr val="tx1"/>
                </a:solidFill>
                <a:cs typeface="Arial" panose="020B0604020202020204" pitchFamily="34" charset="0"/>
              </a:rPr>
              <a:t>107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stappen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16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40D588A7-BEF3-A99B-5263-04FD40416455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rgbClr val="FFD1D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Binaire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teller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Kaart</a:t>
            </a:r>
            <a:r>
              <a:rPr lang="en-US" sz="6000" b="1" dirty="0">
                <a:solidFill>
                  <a:schemeClr val="tx1"/>
                </a:solidFill>
              </a:rPr>
              <a:t> ⓪</a:t>
            </a:r>
            <a:endParaRPr lang="en-NL" sz="6000" b="1" dirty="0">
              <a:solidFill>
                <a:schemeClr val="tx1"/>
              </a:solidFill>
            </a:endParaRPr>
          </a:p>
        </p:txBody>
      </p:sp>
      <p:sp>
        <p:nvSpPr>
          <p:cNvPr id="5" name="Rechthoek: afgeronde hoeken 12">
            <a:extLst>
              <a:ext uri="{FF2B5EF4-FFF2-40B4-BE49-F238E27FC236}">
                <a16:creationId xmlns:a16="http://schemas.microsoft.com/office/drawing/2014/main" id="{8E908816-2C19-ECD6-DD01-0F52AB07191F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nl-NL" sz="4000" b="1" dirty="0">
                <a:solidFill>
                  <a:srgbClr val="FF6600"/>
                </a:solidFill>
              </a:rPr>
              <a:t>Zet een 1 neer, 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verplaats de pijl naar rechts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en pak kaart ①.</a:t>
            </a:r>
          </a:p>
        </p:txBody>
      </p:sp>
      <p:grpSp>
        <p:nvGrpSpPr>
          <p:cNvPr id="9" name="Groep 16">
            <a:extLst>
              <a:ext uri="{FF2B5EF4-FFF2-40B4-BE49-F238E27FC236}">
                <a16:creationId xmlns:a16="http://schemas.microsoft.com/office/drawing/2014/main" id="{EF86596D-2492-C4D3-5D0D-D22E21E8E45E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14" name="Rechthoek: afgeronde hoeken 11">
              <a:extLst>
                <a:ext uri="{FF2B5EF4-FFF2-40B4-BE49-F238E27FC236}">
                  <a16:creationId xmlns:a16="http://schemas.microsoft.com/office/drawing/2014/main" id="{32E0A4A7-01E5-F8B6-E852-EFFE0B1F0D26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Haal de 1 weg en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zet een 0 neer, 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verplaats de pijl naar links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en houd kaart </a:t>
              </a:r>
              <a:r>
                <a:rPr lang="en-US" sz="4000" b="1" dirty="0">
                  <a:solidFill>
                    <a:srgbClr val="00B050"/>
                  </a:solidFill>
                </a:rPr>
                <a:t>⓪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6" name="Tekstvak 14">
              <a:extLst>
                <a:ext uri="{FF2B5EF4-FFF2-40B4-BE49-F238E27FC236}">
                  <a16:creationId xmlns:a16="http://schemas.microsoft.com/office/drawing/2014/main" id="{39814F7D-0746-42D4-37C3-57268E8DA317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" name="Groep 16">
            <a:extLst>
              <a:ext uri="{FF2B5EF4-FFF2-40B4-BE49-F238E27FC236}">
                <a16:creationId xmlns:a16="http://schemas.microsoft.com/office/drawing/2014/main" id="{7C408735-DF8B-D212-ED33-0DEEB7FB5BD4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3" name="Rechthoek: afgeronde hoeken 11">
              <a:extLst>
                <a:ext uri="{FF2B5EF4-FFF2-40B4-BE49-F238E27FC236}">
                  <a16:creationId xmlns:a16="http://schemas.microsoft.com/office/drawing/2014/main" id="{A1D26285-C6FD-3EC6-6B14-10C86A5B9C8B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Haal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de 0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weg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en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zet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een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1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neer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verplaats de pijl naar rechts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en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pak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kaart</a:t>
              </a:r>
              <a:r>
                <a:rPr lang="en-US" sz="4000" b="1" dirty="0">
                  <a:solidFill>
                    <a:schemeClr val="tx1"/>
                  </a:solidFill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</a:rPr>
                <a:t>①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" name="Tekstvak 14">
              <a:extLst>
                <a:ext uri="{FF2B5EF4-FFF2-40B4-BE49-F238E27FC236}">
                  <a16:creationId xmlns:a16="http://schemas.microsoft.com/office/drawing/2014/main" id="{3E32D014-AF3B-2B27-9D98-84938997DD78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A19D47-B616-A289-93CC-3FD8D105F89A}"/>
              </a:ext>
            </a:extLst>
          </p:cNvPr>
          <p:cNvGrpSpPr/>
          <p:nvPr/>
        </p:nvGrpSpPr>
        <p:grpSpPr>
          <a:xfrm>
            <a:off x="59493" y="1891091"/>
            <a:ext cx="761539" cy="588984"/>
            <a:chOff x="76393" y="1797357"/>
            <a:chExt cx="890423" cy="68866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20AB04D-CB64-C4D3-4FA1-35142CFE3F47}"/>
                </a:ext>
              </a:extLst>
            </p:cNvPr>
            <p:cNvGrpSpPr/>
            <p:nvPr/>
          </p:nvGrpSpPr>
          <p:grpSpPr>
            <a:xfrm>
              <a:off x="76393" y="1797357"/>
              <a:ext cx="890423" cy="298399"/>
              <a:chOff x="76393" y="1797356"/>
              <a:chExt cx="1074240" cy="36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644C6C7-E52D-F664-53E1-A4734A4BF8DF}"/>
                  </a:ext>
                </a:extLst>
              </p:cNvPr>
              <p:cNvSpPr/>
              <p:nvPr/>
            </p:nvSpPr>
            <p:spPr>
              <a:xfrm>
                <a:off x="7639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34D9F29-6521-C20F-E78B-1C8340131B54}"/>
                  </a:ext>
                </a:extLst>
              </p:cNvPr>
              <p:cNvSpPr/>
              <p:nvPr/>
            </p:nvSpPr>
            <p:spPr>
              <a:xfrm>
                <a:off x="43639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69EB94E-5CB5-C70F-1154-F0747BA8B72B}"/>
                  </a:ext>
                </a:extLst>
              </p:cNvPr>
              <p:cNvSpPr/>
              <p:nvPr/>
            </p:nvSpPr>
            <p:spPr>
              <a:xfrm>
                <a:off x="79063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85C5F8AA-BBF5-E555-6949-6877F1DF60DE}"/>
                </a:ext>
              </a:extLst>
            </p:cNvPr>
            <p:cNvSpPr/>
            <p:nvPr/>
          </p:nvSpPr>
          <p:spPr>
            <a:xfrm rot="10800000">
              <a:off x="377469" y="2152753"/>
              <a:ext cx="296717" cy="33326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430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23F7E9-9937-2411-1BB3-A25F889F1A39}"/>
              </a:ext>
            </a:extLst>
          </p:cNvPr>
          <p:cNvSpPr/>
          <p:nvPr/>
        </p:nvSpPr>
        <p:spPr>
          <a:xfrm>
            <a:off x="204135" y="3004457"/>
            <a:ext cx="7151405" cy="6873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1CDE0-C928-0091-EBE9-BA3D92BEA5A3}"/>
              </a:ext>
            </a:extLst>
          </p:cNvPr>
          <p:cNvSpPr txBox="1"/>
          <p:nvPr/>
        </p:nvSpPr>
        <p:spPr>
          <a:xfrm>
            <a:off x="204135" y="3146612"/>
            <a:ext cx="7151405" cy="574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nl-NL" sz="4000" dirty="0"/>
              <a:t>In 1936 schreef Alan Turing het artikel </a:t>
            </a:r>
            <a:r>
              <a:rPr lang="nl-NL" sz="4000" i="1" dirty="0"/>
              <a:t>On </a:t>
            </a:r>
            <a:r>
              <a:rPr lang="nl-NL" sz="4000" i="1" dirty="0" err="1"/>
              <a:t>computable</a:t>
            </a:r>
            <a:r>
              <a:rPr lang="nl-NL" sz="4000" i="1" dirty="0"/>
              <a:t> </a:t>
            </a:r>
            <a:r>
              <a:rPr lang="nl-NL" sz="4000" i="1" dirty="0" err="1"/>
              <a:t>numbers</a:t>
            </a:r>
            <a:r>
              <a:rPr lang="nl-NL" sz="4000" i="1" dirty="0"/>
              <a:t>, </a:t>
            </a:r>
            <a:r>
              <a:rPr lang="nl-NL" sz="4000" i="1" dirty="0" err="1"/>
              <a:t>with</a:t>
            </a:r>
            <a:r>
              <a:rPr lang="nl-NL" sz="4000" i="1" dirty="0"/>
              <a:t> </a:t>
            </a:r>
            <a:r>
              <a:rPr lang="nl-NL" sz="4000" i="1" dirty="0" err="1"/>
              <a:t>an</a:t>
            </a:r>
            <a:r>
              <a:rPr lang="nl-NL" sz="4000" i="1" dirty="0"/>
              <a:t> </a:t>
            </a:r>
            <a:r>
              <a:rPr lang="nl-NL" sz="4000" i="1" dirty="0" err="1"/>
              <a:t>application</a:t>
            </a:r>
            <a:r>
              <a:rPr lang="nl-NL" sz="4000" i="1" dirty="0"/>
              <a:t> </a:t>
            </a:r>
            <a:r>
              <a:rPr lang="nl-NL" sz="4000" i="1" dirty="0" err="1"/>
              <a:t>to</a:t>
            </a:r>
            <a:r>
              <a:rPr lang="nl-NL" sz="4000" i="1" dirty="0"/>
              <a:t> </a:t>
            </a:r>
            <a:r>
              <a:rPr lang="nl-NL" sz="4000" i="1" dirty="0" err="1"/>
              <a:t>the</a:t>
            </a:r>
            <a:r>
              <a:rPr lang="nl-NL" sz="4000" i="1" dirty="0"/>
              <a:t> </a:t>
            </a:r>
            <a:r>
              <a:rPr lang="nl-NL" sz="4000" i="1" dirty="0" err="1"/>
              <a:t>Entscheidungsproblem</a:t>
            </a:r>
            <a:r>
              <a:rPr lang="nl-NL" sz="4000" dirty="0"/>
              <a:t>. </a:t>
            </a:r>
            <a:br>
              <a:rPr lang="nl-NL" sz="4000" dirty="0"/>
            </a:br>
            <a:r>
              <a:rPr lang="nl-NL" sz="4000" dirty="0"/>
              <a:t>In dit artikel introduceerde hij een theoretisch apparaat dat bekend staat als de '</a:t>
            </a:r>
            <a:r>
              <a:rPr lang="nl-NL" sz="4000" dirty="0" err="1"/>
              <a:t>Turing-machine</a:t>
            </a:r>
            <a:r>
              <a:rPr lang="nl-NL" sz="4000" dirty="0"/>
              <a:t>'. Dit was geen fysieke machine, maar een wiskundig model voor computer berekeningen.</a:t>
            </a:r>
            <a:endParaRPr lang="en-US" sz="4000" dirty="0"/>
          </a:p>
        </p:txBody>
      </p:sp>
      <p:pic>
        <p:nvPicPr>
          <p:cNvPr id="4" name="Afbeelding 16">
            <a:extLst>
              <a:ext uri="{FF2B5EF4-FFF2-40B4-BE49-F238E27FC236}">
                <a16:creationId xmlns:a16="http://schemas.microsoft.com/office/drawing/2014/main" id="{BE7BC75C-3670-EE5F-18E3-9D25C8D1DB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53" r="7087" b="24674"/>
          <a:stretch/>
        </p:blipFill>
        <p:spPr>
          <a:xfrm flipH="1">
            <a:off x="5629263" y="165901"/>
            <a:ext cx="1778007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43C801-4D7B-E515-5B80-B9D67506A128}"/>
              </a:ext>
            </a:extLst>
          </p:cNvPr>
          <p:cNvSpPr txBox="1"/>
          <p:nvPr/>
        </p:nvSpPr>
        <p:spPr>
          <a:xfrm>
            <a:off x="150197" y="361739"/>
            <a:ext cx="17811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/>
              <a:t>1936 </a:t>
            </a:r>
          </a:p>
          <a:p>
            <a:r>
              <a:rPr lang="en-GB" sz="4800" b="1" dirty="0"/>
              <a:t>Alan </a:t>
            </a:r>
            <a:br>
              <a:rPr lang="en-GB" sz="4800" b="1" dirty="0"/>
            </a:br>
            <a:r>
              <a:rPr lang="en-GB" sz="4800" b="1" dirty="0"/>
              <a:t>Turing </a:t>
            </a:r>
            <a:endParaRPr lang="en-US" sz="4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1CC374-C8A2-79FE-1191-71413B3F38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8" t="2371" r="3254" b="4460"/>
          <a:stretch/>
        </p:blipFill>
        <p:spPr>
          <a:xfrm>
            <a:off x="1972231" y="151981"/>
            <a:ext cx="3511655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7611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40D588A7-BEF3-A99B-5263-04FD40416455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rgbClr val="FFD1D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Binaire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teller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Kaart</a:t>
            </a:r>
            <a:r>
              <a:rPr lang="en-US" sz="6000" b="1" dirty="0">
                <a:solidFill>
                  <a:schemeClr val="tx1"/>
                </a:solidFill>
              </a:rPr>
              <a:t> ①</a:t>
            </a:r>
            <a:endParaRPr lang="en-NL" sz="6000" b="1" dirty="0">
              <a:solidFill>
                <a:schemeClr val="tx1"/>
              </a:solidFill>
            </a:endParaRPr>
          </a:p>
        </p:txBody>
      </p:sp>
      <p:sp>
        <p:nvSpPr>
          <p:cNvPr id="6" name="Rechthoek: afgeronde hoeken 12">
            <a:extLst>
              <a:ext uri="{FF2B5EF4-FFF2-40B4-BE49-F238E27FC236}">
                <a16:creationId xmlns:a16="http://schemas.microsoft.com/office/drawing/2014/main" id="{4B5AAE86-FBF2-4658-8CAD-61BC916CA3D9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nl-NL" sz="4000" b="1" dirty="0">
                <a:solidFill>
                  <a:srgbClr val="FF6600"/>
                </a:solidFill>
              </a:rPr>
              <a:t>Verplaats de pijl naar links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en pak kaart ⓪.</a:t>
            </a:r>
          </a:p>
        </p:txBody>
      </p:sp>
      <p:grpSp>
        <p:nvGrpSpPr>
          <p:cNvPr id="7" name="Groep 16">
            <a:extLst>
              <a:ext uri="{FF2B5EF4-FFF2-40B4-BE49-F238E27FC236}">
                <a16:creationId xmlns:a16="http://schemas.microsoft.com/office/drawing/2014/main" id="{679E0B5B-D87F-19BC-3D75-AA2A0FBB404D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8" name="Rechthoek: afgeronde hoeken 11">
              <a:extLst>
                <a:ext uri="{FF2B5EF4-FFF2-40B4-BE49-F238E27FC236}">
                  <a16:creationId xmlns:a16="http://schemas.microsoft.com/office/drawing/2014/main" id="{70C9CE68-B915-55CE-CC6B-E9CD3FEC1D97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Laat de 0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staan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verplaats de pijl naar rechts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en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houd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kaart</a:t>
              </a:r>
              <a:r>
                <a:rPr lang="en-US" sz="4000" b="1" dirty="0">
                  <a:solidFill>
                    <a:schemeClr val="tx1"/>
                  </a:solidFill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</a:rPr>
                <a:t>①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kstvak 14">
              <a:extLst>
                <a:ext uri="{FF2B5EF4-FFF2-40B4-BE49-F238E27FC236}">
                  <a16:creationId xmlns:a16="http://schemas.microsoft.com/office/drawing/2014/main" id="{8D5CBB7A-5CD0-FD78-814E-825B7C7B8724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ep 16">
            <a:extLst>
              <a:ext uri="{FF2B5EF4-FFF2-40B4-BE49-F238E27FC236}">
                <a16:creationId xmlns:a16="http://schemas.microsoft.com/office/drawing/2014/main" id="{E9A6008D-A0A6-88D2-29CC-A9EC105AA3B8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15" name="Rechthoek: afgeronde hoeken 11">
              <a:extLst>
                <a:ext uri="{FF2B5EF4-FFF2-40B4-BE49-F238E27FC236}">
                  <a16:creationId xmlns:a16="http://schemas.microsoft.com/office/drawing/2014/main" id="{EFA06358-8B99-DA4D-AC48-35C1100158FF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Laat de 1 staan, 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verplaats de pijl naar rechts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en houd kaart </a:t>
              </a:r>
              <a:r>
                <a:rPr lang="en-US" sz="4000" b="1" dirty="0">
                  <a:solidFill>
                    <a:srgbClr val="00B050"/>
                  </a:solidFill>
                </a:rPr>
                <a:t>①</a:t>
              </a:r>
              <a:r>
                <a:rPr lang="en-US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.</a:t>
              </a:r>
              <a:endParaRPr lang="nl-NL" sz="4000" b="1" dirty="0">
                <a:solidFill>
                  <a:srgbClr val="00B05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kstvak 14">
              <a:extLst>
                <a:ext uri="{FF2B5EF4-FFF2-40B4-BE49-F238E27FC236}">
                  <a16:creationId xmlns:a16="http://schemas.microsoft.com/office/drawing/2014/main" id="{37CF5503-6E15-B491-5A6D-CAF0954A287E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772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7A4DF-4770-5F62-A4F4-7F659A70F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0B9DA-82BB-1F73-67E8-2167D755D0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66976" y="1643794"/>
            <a:ext cx="6425724" cy="3496839"/>
          </a:xfrm>
        </p:spPr>
        <p:txBody>
          <a:bodyPr/>
          <a:lstStyle/>
          <a:p>
            <a:r>
              <a:rPr lang="en-US" dirty="0" err="1"/>
              <a:t>Achterkant</a:t>
            </a:r>
            <a:endParaRPr lang="en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8A68986-3042-A8A2-A2A7-936B43E855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246"/>
          <a:stretch/>
        </p:blipFill>
        <p:spPr>
          <a:xfrm>
            <a:off x="-1" y="-1"/>
            <a:ext cx="7559675" cy="1004411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7C01FF2-0CCB-B0D3-C86F-C1D1E677D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036" y="8483477"/>
            <a:ext cx="59436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54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D9AE68A-29A1-DEEA-B274-9241C34862BD}"/>
              </a:ext>
            </a:extLst>
          </p:cNvPr>
          <p:cNvGrpSpPr/>
          <p:nvPr/>
        </p:nvGrpSpPr>
        <p:grpSpPr>
          <a:xfrm>
            <a:off x="150345" y="753035"/>
            <a:ext cx="7272000" cy="8568000"/>
            <a:chOff x="150345" y="753035"/>
            <a:chExt cx="7272000" cy="856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0A8CC7-6529-F98B-7F22-3113AFF5D46B}"/>
                </a:ext>
              </a:extLst>
            </p:cNvPr>
            <p:cNvSpPr/>
            <p:nvPr/>
          </p:nvSpPr>
          <p:spPr>
            <a:xfrm>
              <a:off x="150345" y="753035"/>
              <a:ext cx="7272000" cy="85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004FDD1-FEC4-3ECD-AEB8-9EF68757D163}"/>
                </a:ext>
              </a:extLst>
            </p:cNvPr>
            <p:cNvGrpSpPr/>
            <p:nvPr/>
          </p:nvGrpSpPr>
          <p:grpSpPr>
            <a:xfrm>
              <a:off x="1291916" y="1870252"/>
              <a:ext cx="4988859" cy="6333566"/>
              <a:chOff x="-1" y="-1"/>
              <a:chExt cx="7559675" cy="9597324"/>
            </a:xfrm>
          </p:grpSpPr>
          <p:pic>
            <p:nvPicPr>
              <p:cNvPr id="10" name="Afbeelding 4">
                <a:extLst>
                  <a:ext uri="{FF2B5EF4-FFF2-40B4-BE49-F238E27FC236}">
                    <a16:creationId xmlns:a16="http://schemas.microsoft.com/office/drawing/2014/main" id="{2A332A39-D121-8617-3D3B-6BD85B26A6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9461"/>
              <a:stretch/>
            </p:blipFill>
            <p:spPr>
              <a:xfrm>
                <a:off x="-1" y="-1"/>
                <a:ext cx="7559675" cy="9597324"/>
              </a:xfrm>
              <a:prstGeom prst="rect">
                <a:avLst/>
              </a:prstGeom>
            </p:spPr>
          </p:pic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8B299D11-8A03-1537-A15A-C11D20AF0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08036" y="8014820"/>
                <a:ext cx="5943600" cy="11906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02402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D9AE68A-29A1-DEEA-B274-9241C34862BD}"/>
              </a:ext>
            </a:extLst>
          </p:cNvPr>
          <p:cNvGrpSpPr/>
          <p:nvPr/>
        </p:nvGrpSpPr>
        <p:grpSpPr>
          <a:xfrm>
            <a:off x="150345" y="753035"/>
            <a:ext cx="7272000" cy="8568000"/>
            <a:chOff x="150345" y="753035"/>
            <a:chExt cx="7272000" cy="856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0A8CC7-6529-F98B-7F22-3113AFF5D46B}"/>
                </a:ext>
              </a:extLst>
            </p:cNvPr>
            <p:cNvSpPr/>
            <p:nvPr/>
          </p:nvSpPr>
          <p:spPr>
            <a:xfrm>
              <a:off x="150345" y="753035"/>
              <a:ext cx="7272000" cy="85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004FDD1-FEC4-3ECD-AEB8-9EF68757D163}"/>
                </a:ext>
              </a:extLst>
            </p:cNvPr>
            <p:cNvGrpSpPr/>
            <p:nvPr/>
          </p:nvGrpSpPr>
          <p:grpSpPr>
            <a:xfrm>
              <a:off x="1291916" y="1870252"/>
              <a:ext cx="4988859" cy="6333566"/>
              <a:chOff x="-1" y="-1"/>
              <a:chExt cx="7559675" cy="9597324"/>
            </a:xfrm>
          </p:grpSpPr>
          <p:pic>
            <p:nvPicPr>
              <p:cNvPr id="10" name="Afbeelding 4">
                <a:extLst>
                  <a:ext uri="{FF2B5EF4-FFF2-40B4-BE49-F238E27FC236}">
                    <a16:creationId xmlns:a16="http://schemas.microsoft.com/office/drawing/2014/main" id="{2A332A39-D121-8617-3D3B-6BD85B26A6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9461"/>
              <a:stretch/>
            </p:blipFill>
            <p:spPr>
              <a:xfrm>
                <a:off x="-1" y="-1"/>
                <a:ext cx="7559675" cy="9597324"/>
              </a:xfrm>
              <a:prstGeom prst="rect">
                <a:avLst/>
              </a:prstGeom>
            </p:spPr>
          </p:pic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8B299D11-8A03-1537-A15A-C11D20AF0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08036" y="8014820"/>
                <a:ext cx="5943600" cy="11906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10475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C68A-7D7E-F469-25B8-202C4696410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66737" y="349250"/>
            <a:ext cx="6426200" cy="1363663"/>
          </a:xfrm>
        </p:spPr>
        <p:txBody>
          <a:bodyPr>
            <a:normAutofit/>
          </a:bodyPr>
          <a:lstStyle/>
          <a:p>
            <a:r>
              <a:rPr lang="en-US" sz="4000" dirty="0"/>
              <a:t>https://www.kwartetcadeau.nl</a:t>
            </a: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88D3781A-9E91-CEDA-DB87-5440FA69F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154855"/>
              </p:ext>
            </p:extLst>
          </p:nvPr>
        </p:nvGraphicFramePr>
        <p:xfrm>
          <a:off x="-1438835" y="3409016"/>
          <a:ext cx="10044113" cy="50646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6187">
                  <a:extLst>
                    <a:ext uri="{9D8B030D-6E8A-4147-A177-3AD203B41FA5}">
                      <a16:colId xmlns:a16="http://schemas.microsoft.com/office/drawing/2014/main" val="3251310895"/>
                    </a:ext>
                  </a:extLst>
                </a:gridCol>
                <a:gridCol w="3166745">
                  <a:extLst>
                    <a:ext uri="{9D8B030D-6E8A-4147-A177-3AD203B41FA5}">
                      <a16:colId xmlns:a16="http://schemas.microsoft.com/office/drawing/2014/main" val="2270371481"/>
                    </a:ext>
                  </a:extLst>
                </a:gridCol>
                <a:gridCol w="1558238">
                  <a:extLst>
                    <a:ext uri="{9D8B030D-6E8A-4147-A177-3AD203B41FA5}">
                      <a16:colId xmlns:a16="http://schemas.microsoft.com/office/drawing/2014/main" val="808549158"/>
                    </a:ext>
                  </a:extLst>
                </a:gridCol>
                <a:gridCol w="3392943">
                  <a:extLst>
                    <a:ext uri="{9D8B030D-6E8A-4147-A177-3AD203B41FA5}">
                      <a16:colId xmlns:a16="http://schemas.microsoft.com/office/drawing/2014/main" val="3050197923"/>
                    </a:ext>
                  </a:extLst>
                </a:gridCol>
              </a:tblGrid>
              <a:tr h="84411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Kaarten</a:t>
                      </a:r>
                      <a:endParaRPr lang="en-NL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Programma’s</a:t>
                      </a:r>
                      <a:endParaRPr lang="en-NL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1-en</a:t>
                      </a:r>
                      <a:endParaRPr lang="en-NL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Stappen</a:t>
                      </a:r>
                      <a:endParaRPr lang="en-NL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188126"/>
                  </a:ext>
                </a:extLst>
              </a:tr>
              <a:tr h="84411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64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1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1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64606298"/>
                  </a:ext>
                </a:extLst>
              </a:tr>
              <a:tr h="84411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2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20.736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4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6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08930041"/>
                  </a:ext>
                </a:extLst>
              </a:tr>
              <a:tr h="84411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3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16,8 </a:t>
                      </a:r>
                      <a:r>
                        <a:rPr lang="en-US" sz="4400" dirty="0" err="1"/>
                        <a:t>miljoen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6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21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94849921"/>
                  </a:ext>
                </a:extLst>
              </a:tr>
              <a:tr h="84411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4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25,6 </a:t>
                      </a:r>
                      <a:r>
                        <a:rPr lang="en-US" sz="4400" dirty="0" err="1"/>
                        <a:t>miljard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13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107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3356031"/>
                  </a:ext>
                </a:extLst>
              </a:tr>
              <a:tr h="84411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5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16,7 </a:t>
                      </a:r>
                      <a:r>
                        <a:rPr lang="en-US" sz="4400" dirty="0" err="1"/>
                        <a:t>biljoen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4.098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47.176.820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728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9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02077C6-9905-B763-EEE7-96F0DFDA789B}"/>
              </a:ext>
            </a:extLst>
          </p:cNvPr>
          <p:cNvSpPr/>
          <p:nvPr/>
        </p:nvSpPr>
        <p:spPr>
          <a:xfrm>
            <a:off x="204135" y="3004457"/>
            <a:ext cx="7151405" cy="6873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3C801-4D7B-E515-5B80-B9D67506A128}"/>
              </a:ext>
            </a:extLst>
          </p:cNvPr>
          <p:cNvSpPr txBox="1"/>
          <p:nvPr/>
        </p:nvSpPr>
        <p:spPr>
          <a:xfrm>
            <a:off x="150745" y="362298"/>
            <a:ext cx="19560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/>
              <a:t>1958 </a:t>
            </a:r>
          </a:p>
          <a:p>
            <a:r>
              <a:rPr lang="en-GB" sz="4800" b="1" dirty="0"/>
              <a:t>Martin </a:t>
            </a:r>
            <a:br>
              <a:rPr lang="en-GB" sz="4800" b="1" dirty="0"/>
            </a:br>
            <a:r>
              <a:rPr lang="en-GB" sz="4800" b="1" dirty="0"/>
              <a:t>Davis </a:t>
            </a:r>
            <a:endParaRPr lang="en-US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1F816-E504-6485-D6D4-85D47B413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756" y="176676"/>
            <a:ext cx="1685393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2D8AFC-DF08-22D9-9D33-AD0169867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3502" y="176676"/>
            <a:ext cx="2123597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248339-0719-FCC6-904A-73E716968EE2}"/>
              </a:ext>
            </a:extLst>
          </p:cNvPr>
          <p:cNvSpPr txBox="1"/>
          <p:nvPr/>
        </p:nvSpPr>
        <p:spPr>
          <a:xfrm>
            <a:off x="204135" y="3146612"/>
            <a:ext cx="7151405" cy="676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nl-NL" sz="4000" dirty="0"/>
              <a:t>In 1958 introduceerde Martin Davis het </a:t>
            </a:r>
            <a:r>
              <a:rPr lang="nl-NL" sz="4000" dirty="0" err="1"/>
              <a:t>Halting</a:t>
            </a:r>
            <a:r>
              <a:rPr lang="nl-NL" sz="4000" dirty="0"/>
              <a:t>-probleem in zijn boek </a:t>
            </a:r>
            <a:r>
              <a:rPr lang="nl-NL" sz="4000" i="1" dirty="0" err="1"/>
              <a:t>Computability</a:t>
            </a:r>
            <a:r>
              <a:rPr lang="nl-NL" sz="4000" i="1" dirty="0"/>
              <a:t> </a:t>
            </a:r>
            <a:r>
              <a:rPr lang="nl-NL" sz="4000" i="1" dirty="0" err="1"/>
              <a:t>and</a:t>
            </a:r>
            <a:r>
              <a:rPr lang="nl-NL" sz="4000" i="1" dirty="0"/>
              <a:t> </a:t>
            </a:r>
            <a:r>
              <a:rPr lang="nl-NL" sz="4000" i="1" dirty="0" err="1"/>
              <a:t>Unsolvability</a:t>
            </a:r>
            <a:r>
              <a:rPr lang="nl-NL" sz="4000" dirty="0"/>
              <a:t>. Martin Davis bouwde direct voort op </a:t>
            </a:r>
            <a:r>
              <a:rPr lang="nl-NL" sz="4000" dirty="0" err="1"/>
              <a:t>Turing's</a:t>
            </a:r>
            <a:r>
              <a:rPr lang="nl-NL" sz="4000" dirty="0"/>
              <a:t> fundamenten door een precieze formulering te geven van wat we nu het </a:t>
            </a:r>
            <a:r>
              <a:rPr lang="nl-NL" sz="4000" dirty="0" err="1"/>
              <a:t>Halting</a:t>
            </a:r>
            <a:r>
              <a:rPr lang="nl-NL" sz="4000" dirty="0"/>
              <a:t>-probleem noemen. Davis formaliseerde het als een specifiek beslissings-probleem: "Gegeven een </a:t>
            </a:r>
            <a:r>
              <a:rPr lang="nl-NL" sz="4000" dirty="0" err="1"/>
              <a:t>Turing-machine</a:t>
            </a:r>
            <a:r>
              <a:rPr lang="nl-NL" sz="4000" dirty="0"/>
              <a:t> en een invoer, zal de machine stoppen?".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928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800095-7538-9AB9-7B28-24BA97FEA961}"/>
              </a:ext>
            </a:extLst>
          </p:cNvPr>
          <p:cNvSpPr/>
          <p:nvPr/>
        </p:nvSpPr>
        <p:spPr>
          <a:xfrm>
            <a:off x="204135" y="3004457"/>
            <a:ext cx="7151405" cy="6873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3C801-4D7B-E515-5B80-B9D67506A128}"/>
              </a:ext>
            </a:extLst>
          </p:cNvPr>
          <p:cNvSpPr txBox="1"/>
          <p:nvPr/>
        </p:nvSpPr>
        <p:spPr>
          <a:xfrm>
            <a:off x="150263" y="361830"/>
            <a:ext cx="19560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/>
              <a:t>1961 </a:t>
            </a:r>
          </a:p>
          <a:p>
            <a:r>
              <a:rPr lang="en-GB" sz="4800" b="1" dirty="0"/>
              <a:t>Tibor</a:t>
            </a:r>
            <a:br>
              <a:rPr lang="en-GB" sz="4800" b="1" dirty="0"/>
            </a:br>
            <a:r>
              <a:rPr lang="en-GB" sz="4800" b="1" dirty="0" err="1"/>
              <a:t>Radó</a:t>
            </a:r>
            <a:r>
              <a:rPr lang="en-GB" sz="4800" b="1" dirty="0"/>
              <a:t> </a:t>
            </a:r>
            <a:endParaRPr lang="en-US" sz="4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7CCE4-6EC0-4B07-E426-B7740A9EC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8" r="5610"/>
          <a:stretch/>
        </p:blipFill>
        <p:spPr>
          <a:xfrm>
            <a:off x="5385226" y="171533"/>
            <a:ext cx="1970314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B97AAB-7A6C-16E8-A159-F560A90DF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071" y="176484"/>
            <a:ext cx="1889711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933EE7-D3B4-611C-1CF0-BEB002F89DBA}"/>
              </a:ext>
            </a:extLst>
          </p:cNvPr>
          <p:cNvSpPr txBox="1"/>
          <p:nvPr/>
        </p:nvSpPr>
        <p:spPr>
          <a:xfrm>
            <a:off x="389965" y="3146612"/>
            <a:ext cx="6965575" cy="676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4000" dirty="0"/>
              <a:t>In 1961 </a:t>
            </a:r>
            <a:r>
              <a:rPr lang="en-GB" sz="4000" dirty="0" err="1"/>
              <a:t>introduceerde</a:t>
            </a:r>
            <a:r>
              <a:rPr lang="en-GB" sz="4000" dirty="0"/>
              <a:t> Tibor </a:t>
            </a:r>
            <a:r>
              <a:rPr lang="en-GB" sz="4000" dirty="0" err="1"/>
              <a:t>Radó</a:t>
            </a:r>
            <a:r>
              <a:rPr lang="en-GB" sz="4000" dirty="0"/>
              <a:t> het Busy Beaver (BB) </a:t>
            </a:r>
            <a:r>
              <a:rPr lang="en-GB" sz="4000" dirty="0" err="1"/>
              <a:t>probleem</a:t>
            </a:r>
            <a:r>
              <a:rPr lang="en-GB" sz="4000" dirty="0"/>
              <a:t> in </a:t>
            </a:r>
            <a:r>
              <a:rPr lang="en-GB" sz="4000" dirty="0" err="1"/>
              <a:t>zijn</a:t>
            </a:r>
            <a:r>
              <a:rPr lang="en-GB" sz="4000" dirty="0"/>
              <a:t> </a:t>
            </a:r>
            <a:r>
              <a:rPr lang="en-GB" sz="4000" dirty="0" err="1"/>
              <a:t>artikel</a:t>
            </a:r>
            <a:r>
              <a:rPr lang="en-GB" sz="4000" dirty="0"/>
              <a:t> </a:t>
            </a:r>
            <a:r>
              <a:rPr lang="en-GB" sz="4000" i="1" dirty="0"/>
              <a:t>On Non-Computable Functions</a:t>
            </a:r>
            <a:r>
              <a:rPr lang="en-GB" sz="4000" dirty="0"/>
              <a:t>. Tibor </a:t>
            </a:r>
            <a:r>
              <a:rPr lang="en-GB" sz="4000" dirty="0" err="1"/>
              <a:t>Radó's</a:t>
            </a:r>
            <a:r>
              <a:rPr lang="en-GB" sz="4000" dirty="0"/>
              <a:t> </a:t>
            </a:r>
            <a:r>
              <a:rPr lang="en-GB" sz="4000" dirty="0" err="1"/>
              <a:t>introductie</a:t>
            </a:r>
            <a:r>
              <a:rPr lang="en-GB" sz="4000" dirty="0"/>
              <a:t> van het Busy Beaver-</a:t>
            </a:r>
            <a:r>
              <a:rPr lang="en-GB" sz="4000" dirty="0" err="1"/>
              <a:t>probleem</a:t>
            </a:r>
            <a:r>
              <a:rPr lang="en-GB" sz="4000" dirty="0"/>
              <a:t> </a:t>
            </a:r>
            <a:r>
              <a:rPr lang="en-GB" sz="4000" dirty="0" err="1"/>
              <a:t>creëerde</a:t>
            </a:r>
            <a:r>
              <a:rPr lang="en-GB" sz="4000" dirty="0"/>
              <a:t> </a:t>
            </a:r>
            <a:r>
              <a:rPr lang="en-GB" sz="4000" dirty="0" err="1"/>
              <a:t>een</a:t>
            </a:r>
            <a:r>
              <a:rPr lang="en-GB" sz="4000" dirty="0"/>
              <a:t> </a:t>
            </a:r>
            <a:r>
              <a:rPr lang="en-GB" sz="4000" dirty="0" err="1"/>
              <a:t>fascinerende</a:t>
            </a:r>
            <a:r>
              <a:rPr lang="en-GB" sz="4000" dirty="0"/>
              <a:t> </a:t>
            </a:r>
            <a:r>
              <a:rPr lang="en-GB" sz="4000" dirty="0" err="1"/>
              <a:t>verbinding</a:t>
            </a:r>
            <a:r>
              <a:rPr lang="en-GB" sz="4000" dirty="0"/>
              <a:t> met </a:t>
            </a:r>
            <a:r>
              <a:rPr lang="en-GB" sz="4000" dirty="0" err="1"/>
              <a:t>beide</a:t>
            </a:r>
            <a:r>
              <a:rPr lang="en-GB" sz="4000" dirty="0"/>
              <a:t> </a:t>
            </a:r>
            <a:r>
              <a:rPr lang="en-GB" sz="4000" dirty="0" err="1"/>
              <a:t>eerdere</a:t>
            </a:r>
            <a:r>
              <a:rPr lang="en-GB" sz="4000" dirty="0"/>
              <a:t> </a:t>
            </a:r>
            <a:r>
              <a:rPr lang="en-GB" sz="4000" dirty="0" err="1"/>
              <a:t>werken</a:t>
            </a:r>
            <a:r>
              <a:rPr lang="en-GB" sz="4000" dirty="0"/>
              <a:t>. BB(n): "Wat is het </a:t>
            </a:r>
            <a:r>
              <a:rPr lang="en-GB" sz="4000" dirty="0" err="1"/>
              <a:t>maximale</a:t>
            </a:r>
            <a:r>
              <a:rPr lang="en-GB" sz="4000" dirty="0"/>
              <a:t> </a:t>
            </a:r>
            <a:r>
              <a:rPr lang="en-GB" sz="4000" dirty="0" err="1"/>
              <a:t>aantal</a:t>
            </a:r>
            <a:r>
              <a:rPr lang="en-GB" sz="4000" dirty="0"/>
              <a:t> </a:t>
            </a:r>
            <a:r>
              <a:rPr lang="en-GB" sz="4000" dirty="0" err="1"/>
              <a:t>stappen</a:t>
            </a:r>
            <a:r>
              <a:rPr lang="en-GB" sz="4000" dirty="0"/>
              <a:t> </a:t>
            </a:r>
            <a:r>
              <a:rPr lang="en-GB" sz="4000" dirty="0" err="1"/>
              <a:t>dat</a:t>
            </a:r>
            <a:r>
              <a:rPr lang="en-GB" sz="4000" dirty="0"/>
              <a:t> </a:t>
            </a:r>
            <a:r>
              <a:rPr lang="en-GB" sz="4000" dirty="0" err="1"/>
              <a:t>een</a:t>
            </a:r>
            <a:r>
              <a:rPr lang="en-GB" sz="4000" dirty="0"/>
              <a:t> </a:t>
            </a:r>
            <a:r>
              <a:rPr lang="en-GB" sz="4000" dirty="0" err="1"/>
              <a:t>stoppende</a:t>
            </a:r>
            <a:r>
              <a:rPr lang="en-GB" sz="4000" dirty="0"/>
              <a:t> Turing-machine met n </a:t>
            </a:r>
            <a:r>
              <a:rPr lang="en-GB" sz="4000" dirty="0" err="1"/>
              <a:t>toestanden</a:t>
            </a:r>
            <a:r>
              <a:rPr lang="en-GB" sz="4000" dirty="0"/>
              <a:t> (</a:t>
            </a:r>
            <a:r>
              <a:rPr lang="en-GB" sz="4000" dirty="0" err="1"/>
              <a:t>kaarten</a:t>
            </a:r>
            <a:r>
              <a:rPr lang="en-GB" sz="4000" dirty="0"/>
              <a:t>) </a:t>
            </a:r>
            <a:r>
              <a:rPr lang="en-GB" sz="4000" dirty="0" err="1"/>
              <a:t>kan</a:t>
            </a:r>
            <a:r>
              <a:rPr lang="en-GB" sz="4000" dirty="0"/>
              <a:t> </a:t>
            </a:r>
            <a:r>
              <a:rPr lang="en-GB" sz="4000" dirty="0" err="1"/>
              <a:t>maken</a:t>
            </a:r>
            <a:r>
              <a:rPr lang="en-GB" sz="4000" dirty="0"/>
              <a:t>, </a:t>
            </a:r>
            <a:r>
              <a:rPr lang="en-GB" sz="4000" dirty="0" err="1"/>
              <a:t>voordat</a:t>
            </a:r>
            <a:r>
              <a:rPr lang="en-GB" sz="4000" dirty="0"/>
              <a:t> </a:t>
            </a:r>
            <a:r>
              <a:rPr lang="en-GB" sz="4000" dirty="0" err="1"/>
              <a:t>deze</a:t>
            </a:r>
            <a:r>
              <a:rPr lang="en-GB" sz="4000" dirty="0"/>
              <a:t> </a:t>
            </a:r>
            <a:r>
              <a:rPr lang="en-GB" sz="4000" dirty="0" err="1"/>
              <a:t>stopt</a:t>
            </a:r>
            <a:r>
              <a:rPr lang="en-GB" sz="4000" dirty="0"/>
              <a:t>?“.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9970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23FADA-551D-5BBA-4288-7FFF915C0A4E}"/>
              </a:ext>
            </a:extLst>
          </p:cNvPr>
          <p:cNvSpPr/>
          <p:nvPr/>
        </p:nvSpPr>
        <p:spPr>
          <a:xfrm>
            <a:off x="204135" y="3004458"/>
            <a:ext cx="7151405" cy="27959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1CDE0-C928-0091-EBE9-BA3D92BEA5A3}"/>
              </a:ext>
            </a:extLst>
          </p:cNvPr>
          <p:cNvSpPr txBox="1"/>
          <p:nvPr/>
        </p:nvSpPr>
        <p:spPr>
          <a:xfrm>
            <a:off x="389965" y="6347012"/>
            <a:ext cx="696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of computation.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3C801-4D7B-E515-5B80-B9D67506A128}"/>
              </a:ext>
            </a:extLst>
          </p:cNvPr>
          <p:cNvSpPr txBox="1"/>
          <p:nvPr/>
        </p:nvSpPr>
        <p:spPr>
          <a:xfrm>
            <a:off x="151009" y="361831"/>
            <a:ext cx="43591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/>
              <a:t>1972 </a:t>
            </a:r>
          </a:p>
          <a:p>
            <a:r>
              <a:rPr lang="en-GB" sz="4800" b="1" dirty="0"/>
              <a:t>Wesley Clark Bob Arnzen</a:t>
            </a:r>
            <a:endParaRPr lang="en-US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13DFE-8A89-8593-36BF-179B85B7F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5" y="5756698"/>
            <a:ext cx="7153200" cy="41818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FBD974-5EC4-72E0-8066-8D30CFF4F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09" r="9534"/>
          <a:stretch/>
        </p:blipFill>
        <p:spPr>
          <a:xfrm>
            <a:off x="3959839" y="171533"/>
            <a:ext cx="1653607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6F5BD2-7A4E-CC12-199C-43F1C4418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6692" r="5640"/>
          <a:stretch/>
        </p:blipFill>
        <p:spPr>
          <a:xfrm>
            <a:off x="5780314" y="171533"/>
            <a:ext cx="1575226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F28A48-698A-5704-8FA0-3F6125AEB98A}"/>
              </a:ext>
            </a:extLst>
          </p:cNvPr>
          <p:cNvSpPr txBox="1"/>
          <p:nvPr/>
        </p:nvSpPr>
        <p:spPr>
          <a:xfrm>
            <a:off x="185057" y="3146612"/>
            <a:ext cx="7170483" cy="2664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4000" dirty="0"/>
              <a:t>In 1972 is de </a:t>
            </a:r>
            <a:r>
              <a:rPr lang="en-GB" sz="4000" dirty="0" err="1"/>
              <a:t>eerste</a:t>
            </a:r>
            <a:r>
              <a:rPr lang="en-GB" sz="4000" dirty="0"/>
              <a:t> </a:t>
            </a:r>
            <a:r>
              <a:rPr lang="en-GB" sz="4000" dirty="0" err="1"/>
              <a:t>fysieke</a:t>
            </a:r>
            <a:r>
              <a:rPr lang="en-GB" sz="4000" dirty="0"/>
              <a:t> </a:t>
            </a:r>
            <a:r>
              <a:rPr lang="en-GB" sz="4000" dirty="0" err="1"/>
              <a:t>versie</a:t>
            </a:r>
            <a:br>
              <a:rPr lang="en-GB" sz="4000" dirty="0"/>
            </a:br>
            <a:r>
              <a:rPr lang="en-GB" sz="4000" dirty="0"/>
              <a:t>van Turing's </a:t>
            </a:r>
            <a:r>
              <a:rPr lang="en-GB" sz="4000" dirty="0" err="1"/>
              <a:t>conceptuele</a:t>
            </a:r>
            <a:r>
              <a:rPr lang="en-GB" sz="4000" dirty="0"/>
              <a:t> machine </a:t>
            </a:r>
            <a:br>
              <a:rPr lang="en-GB" sz="4000" dirty="0"/>
            </a:br>
            <a:r>
              <a:rPr lang="en-GB" sz="4000" dirty="0" err="1"/>
              <a:t>gemaakt</a:t>
            </a:r>
            <a:r>
              <a:rPr lang="en-GB" sz="4000" dirty="0"/>
              <a:t>, de TOWTMTEWP: </a:t>
            </a:r>
            <a:br>
              <a:rPr lang="en-GB" sz="4000" dirty="0"/>
            </a:br>
            <a:r>
              <a:rPr lang="en-GB" sz="4000" i="1" dirty="0"/>
              <a:t>The Only Working Turing Machine There Ever Was Probably.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62618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268E2C29-75A3-7A97-6D00-D500544FDF48}"/>
              </a:ext>
            </a:extLst>
          </p:cNvPr>
          <p:cNvSpPr txBox="1"/>
          <p:nvPr/>
        </p:nvSpPr>
        <p:spPr>
          <a:xfrm rot="16200000">
            <a:off x="-1733414" y="3818573"/>
            <a:ext cx="5928540" cy="2400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400" dirty="0" err="1"/>
              <a:t>Bezige</a:t>
            </a:r>
            <a:r>
              <a:rPr lang="en-US" sz="4400" dirty="0"/>
              <a:t> bever </a:t>
            </a:r>
            <a:r>
              <a:rPr lang="en-US" sz="4400" dirty="0" err="1"/>
              <a:t>probleem</a:t>
            </a:r>
            <a:r>
              <a:rPr lang="en-US" sz="4400" dirty="0"/>
              <a:t>:</a:t>
            </a:r>
          </a:p>
          <a:p>
            <a:pPr algn="ctr">
              <a:lnSpc>
                <a:spcPts val="4500"/>
              </a:lnSpc>
            </a:pPr>
            <a:r>
              <a:rPr lang="en-US" sz="4400" dirty="0"/>
              <a:t>Welk </a:t>
            </a:r>
            <a:r>
              <a:rPr lang="en-US" sz="4400" dirty="0" err="1"/>
              <a:t>turing</a:t>
            </a:r>
            <a:r>
              <a:rPr lang="en-US" sz="4400" dirty="0"/>
              <a:t> machine </a:t>
            </a:r>
            <a:r>
              <a:rPr lang="en-US" sz="4400" dirty="0" err="1"/>
              <a:t>programma</a:t>
            </a:r>
            <a:r>
              <a:rPr lang="en-US" sz="4400" dirty="0"/>
              <a:t> </a:t>
            </a:r>
            <a:r>
              <a:rPr lang="en-US" sz="4400" dirty="0" err="1"/>
              <a:t>loopt</a:t>
            </a:r>
            <a:r>
              <a:rPr lang="en-US" sz="4400" dirty="0"/>
              <a:t> het </a:t>
            </a:r>
            <a:r>
              <a:rPr lang="en-US" sz="4400" dirty="0" err="1"/>
              <a:t>langst</a:t>
            </a:r>
            <a:r>
              <a:rPr lang="en-US" sz="4400" dirty="0"/>
              <a:t> </a:t>
            </a:r>
            <a:r>
              <a:rPr lang="en-US" sz="4400" dirty="0" err="1"/>
              <a:t>voordat</a:t>
            </a:r>
            <a:r>
              <a:rPr lang="en-US" sz="4400" dirty="0"/>
              <a:t> het </a:t>
            </a:r>
            <a:r>
              <a:rPr lang="en-US" sz="4400" dirty="0" err="1"/>
              <a:t>stopt</a:t>
            </a:r>
            <a:endParaRPr lang="en-US" sz="4400" b="0" i="0" dirty="0">
              <a:effectLst/>
              <a:latin typeface="Linux Libertine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B390916-C901-2290-7B61-5B358670D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1821" y="-221820"/>
            <a:ext cx="2054759" cy="2498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B094328-353F-B933-D69A-7B44CC9FEC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73" b="24674"/>
          <a:stretch/>
        </p:blipFill>
        <p:spPr>
          <a:xfrm rot="16200000" flipH="1">
            <a:off x="221702" y="7761596"/>
            <a:ext cx="2053671" cy="2497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D70C23FE-EC03-DED6-4822-8C971B06F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3475" y="2348237"/>
            <a:ext cx="10036969" cy="534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7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0FE817-5964-0826-2F3A-B4C1DEA63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4" t="9704" r="9282" b="17172"/>
          <a:stretch/>
        </p:blipFill>
        <p:spPr>
          <a:xfrm>
            <a:off x="64960" y="1412837"/>
            <a:ext cx="7429754" cy="8592671"/>
          </a:xfrm>
          <a:prstGeom prst="rect">
            <a:avLst/>
          </a:prstGeom>
        </p:spPr>
      </p:pic>
      <p:sp>
        <p:nvSpPr>
          <p:cNvPr id="7" name="Rechthoek: afgeronde hoeken 9">
            <a:extLst>
              <a:ext uri="{FF2B5EF4-FFF2-40B4-BE49-F238E27FC236}">
                <a16:creationId xmlns:a16="http://schemas.microsoft.com/office/drawing/2014/main" id="{B7E2EF20-61FB-B431-69C2-18B96AD94F13}"/>
              </a:ext>
            </a:extLst>
          </p:cNvPr>
          <p:cNvSpPr/>
          <p:nvPr/>
        </p:nvSpPr>
        <p:spPr>
          <a:xfrm>
            <a:off x="168442" y="64707"/>
            <a:ext cx="7200000" cy="126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Bezige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bever 1</a:t>
            </a:r>
            <a:b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Alle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mogelijkheden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1/2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0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DB7AF7-187C-3710-37A0-59EF18A894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1" t="9800" r="8570" b="17214"/>
          <a:stretch/>
        </p:blipFill>
        <p:spPr>
          <a:xfrm>
            <a:off x="11171" y="1412836"/>
            <a:ext cx="7557019" cy="8592671"/>
          </a:xfrm>
          <a:prstGeom prst="rect">
            <a:avLst/>
          </a:prstGeom>
        </p:spPr>
      </p:pic>
      <p:sp>
        <p:nvSpPr>
          <p:cNvPr id="2" name="Rechthoek: afgeronde hoeken 9">
            <a:extLst>
              <a:ext uri="{FF2B5EF4-FFF2-40B4-BE49-F238E27FC236}">
                <a16:creationId xmlns:a16="http://schemas.microsoft.com/office/drawing/2014/main" id="{9BCF255E-DA8D-6B78-94DA-54B388359FB4}"/>
              </a:ext>
            </a:extLst>
          </p:cNvPr>
          <p:cNvSpPr/>
          <p:nvPr/>
        </p:nvSpPr>
        <p:spPr>
          <a:xfrm>
            <a:off x="168442" y="64707"/>
            <a:ext cx="7200000" cy="126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>
                <a:solidFill>
                  <a:schemeClr val="tx1"/>
                </a:solidFill>
                <a:cs typeface="Arial" panose="020B0604020202020204" pitchFamily="34" charset="0"/>
              </a:rPr>
              <a:t>Bezige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bever 1</a:t>
            </a:r>
            <a:br>
              <a:rPr lang="en-US" sz="4000" b="1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>
                <a:solidFill>
                  <a:schemeClr val="tx1"/>
                </a:solidFill>
                <a:cs typeface="Arial" panose="020B0604020202020204" pitchFamily="34" charset="0"/>
              </a:rPr>
              <a:t>Alle mogelijkheden 2/2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5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40D588A7-BEF3-A99B-5263-04FD40416455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Bezige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bever 1</a:t>
            </a:r>
            <a:b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schrijft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1x 1 in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één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stap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Kaart</a:t>
            </a:r>
            <a:r>
              <a:rPr lang="en-US" sz="6000" b="1" dirty="0">
                <a:solidFill>
                  <a:schemeClr val="tx1"/>
                </a:solidFill>
              </a:rPr>
              <a:t> ⓪ </a:t>
            </a:r>
            <a:endParaRPr lang="en-NL" sz="4400" b="1" dirty="0">
              <a:solidFill>
                <a:schemeClr val="tx1"/>
              </a:solidFill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DA3312FD-26C6-7D9B-3779-0CE8F75E58F8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nl-NL" sz="4000" b="1" dirty="0">
                <a:solidFill>
                  <a:srgbClr val="FF6600"/>
                </a:solidFill>
              </a:rPr>
              <a:t>Zet een 1 neer, 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laat de pijl liggen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en stop.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779AA5E3-D340-84AE-2281-E52D3A6DB1CA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5CCF972F-F0E7-DA2C-8EA3-47EE117990A0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Haal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de 0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weg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en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zet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een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1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neer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laat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de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pijl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liggen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en stop.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96B9BA50-24BE-3BC8-4C03-BFCE402987E1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ep 16">
            <a:extLst>
              <a:ext uri="{FF2B5EF4-FFF2-40B4-BE49-F238E27FC236}">
                <a16:creationId xmlns:a16="http://schemas.microsoft.com/office/drawing/2014/main" id="{5915894A-8C07-642A-B378-49CB9C670D58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3" name="Rechthoek: afgeronde hoeken 11">
              <a:extLst>
                <a:ext uri="{FF2B5EF4-FFF2-40B4-BE49-F238E27FC236}">
                  <a16:creationId xmlns:a16="http://schemas.microsoft.com/office/drawing/2014/main" id="{7E478805-77B3-F29E-9762-0DC148B3CC66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Laat de 1 staan, 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laat de pijl liggen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en stop.</a:t>
              </a:r>
            </a:p>
          </p:txBody>
        </p:sp>
        <p:sp>
          <p:nvSpPr>
            <p:cNvPr id="4" name="Tekstvak 14">
              <a:extLst>
                <a:ext uri="{FF2B5EF4-FFF2-40B4-BE49-F238E27FC236}">
                  <a16:creationId xmlns:a16="http://schemas.microsoft.com/office/drawing/2014/main" id="{445ED973-FB72-6563-66DD-F493D529FB26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EB09086-E781-74B2-C883-42B1EB4A0FB0}"/>
              </a:ext>
            </a:extLst>
          </p:cNvPr>
          <p:cNvGrpSpPr/>
          <p:nvPr/>
        </p:nvGrpSpPr>
        <p:grpSpPr>
          <a:xfrm>
            <a:off x="59493" y="1891091"/>
            <a:ext cx="761541" cy="588985"/>
            <a:chOff x="76393" y="1797356"/>
            <a:chExt cx="890423" cy="68866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4D3F3E5-5C75-B228-7EF4-2FAB6489B3B2}"/>
                </a:ext>
              </a:extLst>
            </p:cNvPr>
            <p:cNvGrpSpPr/>
            <p:nvPr/>
          </p:nvGrpSpPr>
          <p:grpSpPr>
            <a:xfrm>
              <a:off x="76393" y="1797356"/>
              <a:ext cx="890423" cy="298399"/>
              <a:chOff x="76393" y="1797356"/>
              <a:chExt cx="1074240" cy="36000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E513CBF-011C-7210-3F71-C6B411C2FCB3}"/>
                  </a:ext>
                </a:extLst>
              </p:cNvPr>
              <p:cNvSpPr/>
              <p:nvPr/>
            </p:nvSpPr>
            <p:spPr>
              <a:xfrm>
                <a:off x="7639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2817692-EF30-C358-BF5D-06CA40ED30D0}"/>
                  </a:ext>
                </a:extLst>
              </p:cNvPr>
              <p:cNvSpPr/>
              <p:nvPr/>
            </p:nvSpPr>
            <p:spPr>
              <a:xfrm>
                <a:off x="43639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1F51063-5E4F-8458-3AAD-83D123BEA6F3}"/>
                  </a:ext>
                </a:extLst>
              </p:cNvPr>
              <p:cNvSpPr/>
              <p:nvPr/>
            </p:nvSpPr>
            <p:spPr>
              <a:xfrm>
                <a:off x="79063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34" name="Arrow: Down 33">
              <a:extLst>
                <a:ext uri="{FF2B5EF4-FFF2-40B4-BE49-F238E27FC236}">
                  <a16:creationId xmlns:a16="http://schemas.microsoft.com/office/drawing/2014/main" id="{D1F5EC00-61CD-BBC5-44EE-BAAD2332A11A}"/>
                </a:ext>
              </a:extLst>
            </p:cNvPr>
            <p:cNvSpPr/>
            <p:nvPr/>
          </p:nvSpPr>
          <p:spPr>
            <a:xfrm rot="10800000">
              <a:off x="374791" y="2152753"/>
              <a:ext cx="296717" cy="33326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3452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2232</TotalTime>
  <Words>1107</Words>
  <Application>Microsoft Office PowerPoint</Application>
  <PresentationFormat>Custom</PresentationFormat>
  <Paragraphs>134</Paragraphs>
  <Slides>24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Linux Libertine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Achterkant</vt:lpstr>
      <vt:lpstr>PowerPoint Presentation</vt:lpstr>
      <vt:lpstr>PowerPoint Presentation</vt:lpstr>
      <vt:lpstr>https://www.kwartetcadeau.nl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Kaart 1</dc:title>
  <dc:creator>Ernst van der Weijden</dc:creator>
  <cp:lastModifiedBy>Jeroen</cp:lastModifiedBy>
  <cp:revision>47</cp:revision>
  <dcterms:created xsi:type="dcterms:W3CDTF">2022-05-19T12:39:07Z</dcterms:created>
  <dcterms:modified xsi:type="dcterms:W3CDTF">2025-06-25T16:04:56Z</dcterms:modified>
</cp:coreProperties>
</file>