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8" r:id="rId1"/>
  </p:sldMasterIdLst>
  <p:notesMasterIdLst>
    <p:notesMasterId r:id="rId21"/>
  </p:notesMasterIdLst>
  <p:sldIdLst>
    <p:sldId id="256" r:id="rId2"/>
    <p:sldId id="257" r:id="rId3"/>
    <p:sldId id="269" r:id="rId4"/>
    <p:sldId id="274" r:id="rId5"/>
    <p:sldId id="308" r:id="rId6"/>
    <p:sldId id="302" r:id="rId7"/>
    <p:sldId id="305" r:id="rId8"/>
    <p:sldId id="300" r:id="rId9"/>
    <p:sldId id="292" r:id="rId10"/>
    <p:sldId id="304" r:id="rId11"/>
    <p:sldId id="293" r:id="rId12"/>
    <p:sldId id="298" r:id="rId13"/>
    <p:sldId id="299" r:id="rId14"/>
    <p:sldId id="296" r:id="rId15"/>
    <p:sldId id="306" r:id="rId16"/>
    <p:sldId id="279" r:id="rId17"/>
    <p:sldId id="307" r:id="rId18"/>
    <p:sldId id="288" r:id="rId19"/>
    <p:sldId id="28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000"/>
    <a:srgbClr val="E20000"/>
    <a:srgbClr val="254061"/>
    <a:srgbClr val="D50505"/>
    <a:srgbClr val="000348"/>
    <a:srgbClr val="8D010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90" d="100"/>
          <a:sy n="90" d="100"/>
        </p:scale>
        <p:origin x="-1290" y="60"/>
      </p:cViewPr>
      <p:guideLst>
        <p:guide orient="horz" pos="2160"/>
        <p:guide pos="2880"/>
      </p:guideLst>
    </p:cSldViewPr>
  </p:slideViewPr>
  <p:outlineViewPr>
    <p:cViewPr>
      <p:scale>
        <a:sx n="33" d="100"/>
        <a:sy n="33" d="100"/>
      </p:scale>
      <p:origin x="0" y="54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DEAEAE-6B39-48A5-90D7-2069AFE6FFA1}" type="datetimeFigureOut">
              <a:rPr lang="en-US" smtClean="0"/>
              <a:pPr/>
              <a:t>7/6/2017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1C773-60E3-4412-8F8E-849B924D2230}" type="slidenum">
              <a:rPr lang="en-US" smtClean="0"/>
              <a:pPr/>
              <a:t>‹#›</a:t>
            </a:fld>
            <a:endParaRPr lang="en-US"/>
          </a:p>
        </p:txBody>
      </p:sp>
    </p:spTree>
    <p:extLst>
      <p:ext uri="{BB962C8B-B14F-4D97-AF65-F5344CB8AC3E}">
        <p14:creationId xmlns="" xmlns:p14="http://schemas.microsoft.com/office/powerpoint/2010/main" val="3880097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cstate="print">
              <a:alphaModFix amt="8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cstate="print">
              <a:alphaModFix amt="8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cstate="print">
              <a:alphaModFix amt="8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7BA76A-6830-42B2-A970-1BB63B055FD6}" type="datetimeFigureOut">
              <a:rPr lang="en-US" smtClean="0"/>
              <a:pPr/>
              <a:t>7/6/2017</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7B1E5987-9747-4595-9DB7-162643BBF460}" type="slidenum">
              <a:rPr lang="en-US" smtClean="0"/>
              <a:pPr/>
              <a:t>‹#›</a:t>
            </a:fld>
            <a:endParaRPr lang="en-US"/>
          </a:p>
        </p:txBody>
      </p:sp>
    </p:spTree>
    <p:extLst>
      <p:ext uri="{BB962C8B-B14F-4D97-AF65-F5344CB8AC3E}">
        <p14:creationId xmlns="" xmlns:p14="http://schemas.microsoft.com/office/powerpoint/2010/main" val="339482388"/>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7BA76A-6830-42B2-A970-1BB63B055FD6}" type="datetimeFigureOut">
              <a:rPr lang="en-US" smtClean="0"/>
              <a:pPr/>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E5987-9747-4595-9DB7-162643BBF460}" type="slidenum">
              <a:rPr lang="en-US" smtClean="0"/>
              <a:pPr/>
              <a:t>‹#›</a:t>
            </a:fld>
            <a:endParaRPr lang="en-US"/>
          </a:p>
        </p:txBody>
      </p:sp>
    </p:spTree>
    <p:extLst>
      <p:ext uri="{BB962C8B-B14F-4D97-AF65-F5344CB8AC3E}">
        <p14:creationId xmlns="" xmlns:p14="http://schemas.microsoft.com/office/powerpoint/2010/main" val="192887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7BA76A-6830-42B2-A970-1BB63B055FD6}" type="datetimeFigureOut">
              <a:rPr lang="en-US" smtClean="0"/>
              <a:pPr/>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E5987-9747-4595-9DB7-162643BBF460}" type="slidenum">
              <a:rPr lang="en-US" smtClean="0"/>
              <a:pPr/>
              <a:t>‹#›</a:t>
            </a:fld>
            <a:endParaRPr lang="en-US"/>
          </a:p>
        </p:txBody>
      </p:sp>
    </p:spTree>
    <p:extLst>
      <p:ext uri="{BB962C8B-B14F-4D97-AF65-F5344CB8AC3E}">
        <p14:creationId xmlns="" xmlns:p14="http://schemas.microsoft.com/office/powerpoint/2010/main" val="2023576072"/>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7BA76A-6830-42B2-A970-1BB63B055FD6}" type="datetimeFigureOut">
              <a:rPr lang="en-US" smtClean="0"/>
              <a:pPr/>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E5987-9747-4595-9DB7-162643BBF460}" type="slidenum">
              <a:rPr lang="en-US" smtClean="0"/>
              <a:pPr/>
              <a:t>‹#›</a:t>
            </a:fld>
            <a:endParaRPr lang="en-US"/>
          </a:p>
        </p:txBody>
      </p:sp>
    </p:spTree>
    <p:extLst>
      <p:ext uri="{BB962C8B-B14F-4D97-AF65-F5344CB8AC3E}">
        <p14:creationId xmlns="" xmlns:p14="http://schemas.microsoft.com/office/powerpoint/2010/main" val="364432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cstate="print">
              <a:alphaModFix amt="8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D07BA76A-6830-42B2-A970-1BB63B055FD6}" type="datetimeFigureOut">
              <a:rPr lang="en-US" smtClean="0"/>
              <a:pPr/>
              <a:t>7/6/2017</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7B1E5987-9747-4595-9DB7-162643BBF460}" type="slidenum">
              <a:rPr lang="en-US" smtClean="0"/>
              <a:pPr/>
              <a:t>‹#›</a:t>
            </a:fld>
            <a:endParaRPr lang="en-US"/>
          </a:p>
        </p:txBody>
      </p:sp>
    </p:spTree>
    <p:extLst>
      <p:ext uri="{BB962C8B-B14F-4D97-AF65-F5344CB8AC3E}">
        <p14:creationId xmlns="" xmlns:p14="http://schemas.microsoft.com/office/powerpoint/2010/main" val="280058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7BA76A-6830-42B2-A970-1BB63B055FD6}" type="datetimeFigureOut">
              <a:rPr lang="en-US" smtClean="0"/>
              <a:pPr/>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E5987-9747-4595-9DB7-162643BBF460}" type="slidenum">
              <a:rPr lang="en-US" smtClean="0"/>
              <a:pPr/>
              <a:t>‹#›</a:t>
            </a:fld>
            <a:endParaRPr lang="en-US"/>
          </a:p>
        </p:txBody>
      </p:sp>
    </p:spTree>
    <p:extLst>
      <p:ext uri="{BB962C8B-B14F-4D97-AF65-F5344CB8AC3E}">
        <p14:creationId xmlns="" xmlns:p14="http://schemas.microsoft.com/office/powerpoint/2010/main" val="236643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7BA76A-6830-42B2-A970-1BB63B055FD6}" type="datetimeFigureOut">
              <a:rPr lang="en-US" smtClean="0"/>
              <a:pPr/>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E5987-9747-4595-9DB7-162643BBF460}" type="slidenum">
              <a:rPr lang="en-US" smtClean="0"/>
              <a:pPr/>
              <a:t>‹#›</a:t>
            </a:fld>
            <a:endParaRPr lang="en-US"/>
          </a:p>
        </p:txBody>
      </p:sp>
    </p:spTree>
    <p:extLst>
      <p:ext uri="{BB962C8B-B14F-4D97-AF65-F5344CB8AC3E}">
        <p14:creationId xmlns="" xmlns:p14="http://schemas.microsoft.com/office/powerpoint/2010/main" val="243887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D07BA76A-6830-42B2-A970-1BB63B055FD6}" type="datetimeFigureOut">
              <a:rPr lang="en-US" smtClean="0"/>
              <a:pPr/>
              <a:t>7/6/2017</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7B1E5987-9747-4595-9DB7-162643BBF460}" type="slidenum">
              <a:rPr lang="en-US" smtClean="0"/>
              <a:pPr/>
              <a:t>‹#›</a:t>
            </a:fld>
            <a:endParaRPr lang="en-US"/>
          </a:p>
        </p:txBody>
      </p:sp>
    </p:spTree>
    <p:extLst>
      <p:ext uri="{BB962C8B-B14F-4D97-AF65-F5344CB8AC3E}">
        <p14:creationId xmlns="" xmlns:p14="http://schemas.microsoft.com/office/powerpoint/2010/main" val="236048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BA76A-6830-42B2-A970-1BB63B055FD6}" type="datetimeFigureOut">
              <a:rPr lang="en-US" smtClean="0"/>
              <a:pPr/>
              <a:t>7/6/2017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E5987-9747-4595-9DB7-162643BBF460}" type="slidenum">
              <a:rPr lang="en-US" smtClean="0"/>
              <a:pPr/>
              <a:t>‹#›</a:t>
            </a:fld>
            <a:endParaRPr lang="en-US"/>
          </a:p>
        </p:txBody>
      </p:sp>
    </p:spTree>
    <p:extLst>
      <p:ext uri="{BB962C8B-B14F-4D97-AF65-F5344CB8AC3E}">
        <p14:creationId xmlns="" xmlns:p14="http://schemas.microsoft.com/office/powerpoint/2010/main" val="433980570"/>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cstate="print">
              <a:alphaModFix amt="6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print">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07BA76A-6830-42B2-A970-1BB63B055FD6}" type="datetimeFigureOut">
              <a:rPr lang="en-US" smtClean="0"/>
              <a:pPr/>
              <a:t>7/6/2017</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7B1E5987-9747-4595-9DB7-162643BBF460}" type="slidenum">
              <a:rPr lang="en-US" smtClean="0"/>
              <a:pPr/>
              <a:t>‹#›</a:t>
            </a:fld>
            <a:endParaRPr lang="en-US"/>
          </a:p>
        </p:txBody>
      </p:sp>
    </p:spTree>
    <p:extLst>
      <p:ext uri="{BB962C8B-B14F-4D97-AF65-F5344CB8AC3E}">
        <p14:creationId xmlns="" xmlns:p14="http://schemas.microsoft.com/office/powerpoint/2010/main" val="2554779221"/>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cstate="print">
              <a:alphaModFix amt="6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print">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D07BA76A-6830-42B2-A970-1BB63B055FD6}" type="datetimeFigureOut">
              <a:rPr lang="en-US" smtClean="0"/>
              <a:pPr/>
              <a:t>7/6/2017</a:t>
            </a:fld>
            <a:endParaRPr lang="en-US"/>
          </a:p>
        </p:txBody>
      </p:sp>
      <p:sp>
        <p:nvSpPr>
          <p:cNvPr id="10" name="Slide Number Placeholder 9"/>
          <p:cNvSpPr>
            <a:spLocks noGrp="1"/>
          </p:cNvSpPr>
          <p:nvPr>
            <p:ph type="sldNum" sz="quarter" idx="12"/>
          </p:nvPr>
        </p:nvSpPr>
        <p:spPr/>
        <p:txBody>
          <a:bodyPr/>
          <a:lstStyle/>
          <a:p>
            <a:fld id="{7B1E5987-9747-4595-9DB7-162643BBF460}" type="slidenum">
              <a:rPr lang="en-US" smtClean="0"/>
              <a:pPr/>
              <a:t>‹#›</a:t>
            </a:fld>
            <a:endParaRPr lang="en-US"/>
          </a:p>
        </p:txBody>
      </p:sp>
    </p:spTree>
    <p:extLst>
      <p:ext uri="{BB962C8B-B14F-4D97-AF65-F5344CB8AC3E}">
        <p14:creationId xmlns="" xmlns:p14="http://schemas.microsoft.com/office/powerpoint/2010/main" val="403886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cstate="print">
                <a:duotone>
                  <a:schemeClr val="accent1">
                    <a:shade val="45000"/>
                    <a:satMod val="135000"/>
                  </a:schemeClr>
                  <a:prstClr val="white"/>
                </a:duotone>
                <a:extLst>
                  <a:ext uri="{BEBA8EAE-BF5A-486C-A8C5-ECC9F3942E4B}">
                    <a14:imgProps xmln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D07BA76A-6830-42B2-A970-1BB63B055FD6}" type="datetimeFigureOut">
              <a:rPr lang="en-US" smtClean="0"/>
              <a:pPr/>
              <a:t>7/6/2017</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7B1E5987-9747-4595-9DB7-162643BBF460}" type="slidenum">
              <a:rPr lang="en-US" smtClean="0"/>
              <a:pPr/>
              <a:t>‹#›</a:t>
            </a:fld>
            <a:endParaRPr lang="en-US"/>
          </a:p>
        </p:txBody>
      </p:sp>
    </p:spTree>
    <p:extLst>
      <p:ext uri="{BB962C8B-B14F-4D97-AF65-F5344CB8AC3E}">
        <p14:creationId xmlns="" xmlns:p14="http://schemas.microsoft.com/office/powerpoint/2010/main" val="2112896889"/>
      </p:ext>
    </p:extLst>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0"/>
            <a:ext cx="8686800" cy="2971800"/>
          </a:xfrm>
        </p:spPr>
        <p:txBody>
          <a:bodyPr>
            <a:noAutofit/>
          </a:bodyPr>
          <a:lstStyle/>
          <a:p>
            <a:pPr algn="ctr">
              <a:lnSpc>
                <a:spcPct val="150000"/>
              </a:lnSpc>
            </a:pPr>
            <a:r>
              <a:rPr lang="en-US" sz="3200" b="1" dirty="0" smtClean="0">
                <a:solidFill>
                  <a:srgbClr val="E20000"/>
                </a:solidFill>
              </a:rPr>
              <a:t/>
            </a:r>
            <a:br>
              <a:rPr lang="en-US" sz="3200" b="1" dirty="0" smtClean="0">
                <a:solidFill>
                  <a:srgbClr val="E20000"/>
                </a:solidFill>
              </a:rPr>
            </a:br>
            <a:r>
              <a:rPr lang="en-US" sz="3200" b="1" dirty="0" smtClean="0">
                <a:solidFill>
                  <a:srgbClr val="E20000"/>
                </a:solidFill>
              </a:rPr>
              <a:t>SAFERanger </a:t>
            </a:r>
            <a:r>
              <a:rPr lang="en-US" sz="2800" b="1" dirty="0" smtClean="0">
                <a:solidFill>
                  <a:srgbClr val="E20000"/>
                </a:solidFill>
              </a:rPr>
              <a:t/>
            </a:r>
            <a:br>
              <a:rPr lang="en-US" sz="2800" b="1" dirty="0" smtClean="0">
                <a:solidFill>
                  <a:srgbClr val="E20000"/>
                </a:solidFill>
              </a:rPr>
            </a:br>
            <a:r>
              <a:rPr lang="en-US" sz="2800" dirty="0" smtClean="0"/>
              <a:t>Thermal vision and Gas sensor </a:t>
            </a:r>
            <a:br>
              <a:rPr lang="en-US" sz="2800" dirty="0" smtClean="0"/>
            </a:br>
            <a:r>
              <a:rPr lang="en-US" sz="2800" dirty="0" smtClean="0"/>
              <a:t>based rover to detect abnormal </a:t>
            </a:r>
            <a:br>
              <a:rPr lang="en-US" sz="2800" dirty="0" smtClean="0"/>
            </a:br>
            <a:r>
              <a:rPr lang="en-US" sz="2800" dirty="0" smtClean="0"/>
              <a:t>Temperature and Gas Leaks</a:t>
            </a:r>
            <a:endParaRPr lang="en-US" sz="2800" b="1" dirty="0">
              <a:solidFill>
                <a:srgbClr val="E20000"/>
              </a:solidFill>
            </a:endParaRPr>
          </a:p>
        </p:txBody>
      </p:sp>
      <p:sp>
        <p:nvSpPr>
          <p:cNvPr id="12" name="Rectangle 11"/>
          <p:cNvSpPr/>
          <p:nvPr/>
        </p:nvSpPr>
        <p:spPr>
          <a:xfrm>
            <a:off x="5257800" y="4572001"/>
            <a:ext cx="3048000" cy="1292662"/>
          </a:xfrm>
          <a:prstGeom prst="rect">
            <a:avLst/>
          </a:prstGeom>
        </p:spPr>
        <p:txBody>
          <a:bodyPr wrap="square">
            <a:spAutoFit/>
          </a:bodyPr>
          <a:lstStyle/>
          <a:p>
            <a:r>
              <a:rPr lang="en-US" sz="2400" b="1" dirty="0" smtClean="0">
                <a:solidFill>
                  <a:schemeClr val="bg2">
                    <a:lumMod val="10000"/>
                  </a:schemeClr>
                </a:solidFill>
                <a:latin typeface="Verdana" pitchFamily="34" charset="0"/>
                <a:ea typeface="Verdana" pitchFamily="34" charset="0"/>
                <a:cs typeface="Verdana" pitchFamily="34" charset="0"/>
              </a:rPr>
              <a:t>VARUN. S</a:t>
            </a:r>
          </a:p>
          <a:p>
            <a:endParaRPr lang="en-US" dirty="0" smtClean="0">
              <a:solidFill>
                <a:schemeClr val="bg2">
                  <a:lumMod val="10000"/>
                </a:schemeClr>
              </a:solidFill>
            </a:endParaRPr>
          </a:p>
          <a:p>
            <a:endParaRPr lang="en-US" dirty="0" smtClean="0">
              <a:solidFill>
                <a:schemeClr val="bg2">
                  <a:lumMod val="10000"/>
                </a:schemeClr>
              </a:solidFill>
            </a:endParaRPr>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914400"/>
          </a:xfrm>
        </p:spPr>
        <p:txBody>
          <a:bodyPr>
            <a:normAutofit/>
          </a:bodyPr>
          <a:lstStyle/>
          <a:p>
            <a:r>
              <a:rPr lang="en-US" sz="2800" b="1" dirty="0" smtClean="0">
                <a:solidFill>
                  <a:schemeClr val="tx1"/>
                </a:solidFill>
                <a:latin typeface="Verdana" pitchFamily="34" charset="0"/>
                <a:ea typeface="Verdana" pitchFamily="34" charset="0"/>
                <a:cs typeface="Verdana" pitchFamily="34" charset="0"/>
              </a:rPr>
              <a:t>PROTOTYPE  TESTING</a:t>
            </a:r>
            <a:endParaRPr lang="en-US" sz="2800" b="1" dirty="0">
              <a:solidFill>
                <a:schemeClr val="tx1"/>
              </a:solidFill>
              <a:latin typeface="Verdana" pitchFamily="34" charset="0"/>
              <a:ea typeface="Verdana" pitchFamily="34" charset="0"/>
              <a:cs typeface="Verdana" pitchFamily="34" charset="0"/>
            </a:endParaRPr>
          </a:p>
        </p:txBody>
      </p:sp>
      <p:pic>
        <p:nvPicPr>
          <p:cNvPr id="4" name="Content Placeholder 3" descr="C:\Users\User\Desktop\VIDHYA THESIS\ROVER2.png"/>
          <p:cNvPicPr>
            <a:picLocks noGrp="1"/>
          </p:cNvPicPr>
          <p:nvPr>
            <p:ph idx="1"/>
          </p:nvPr>
        </p:nvPicPr>
        <p:blipFill>
          <a:blip r:embed="rId2" cstate="print">
            <a:lum contrast="10000"/>
          </a:blip>
          <a:srcRect b="1393"/>
          <a:stretch>
            <a:fillRect/>
          </a:stretch>
        </p:blipFill>
        <p:spPr bwMode="auto">
          <a:xfrm>
            <a:off x="609600" y="1371600"/>
            <a:ext cx="3886200" cy="2971800"/>
          </a:xfrm>
          <a:prstGeom prst="rect">
            <a:avLst/>
          </a:prstGeom>
          <a:noFill/>
          <a:ln w="9525">
            <a:noFill/>
            <a:miter lim="800000"/>
            <a:headEnd/>
            <a:tailEnd/>
          </a:ln>
        </p:spPr>
      </p:pic>
      <p:pic>
        <p:nvPicPr>
          <p:cNvPr id="5" name="Picture 4" descr="C:\Users\User\Desktop\VIDHYA THESIS\rover3.png"/>
          <p:cNvPicPr/>
          <p:nvPr/>
        </p:nvPicPr>
        <p:blipFill>
          <a:blip r:embed="rId3" cstate="print"/>
          <a:srcRect/>
          <a:stretch>
            <a:fillRect/>
          </a:stretch>
        </p:blipFill>
        <p:spPr bwMode="auto">
          <a:xfrm>
            <a:off x="4572000" y="1371600"/>
            <a:ext cx="4038600" cy="2971800"/>
          </a:xfrm>
          <a:prstGeom prst="rect">
            <a:avLst/>
          </a:prstGeom>
          <a:noFill/>
          <a:ln w="9525">
            <a:noFill/>
            <a:miter lim="800000"/>
            <a:headEnd/>
            <a:tailEnd/>
          </a:ln>
        </p:spPr>
      </p:pic>
      <p:sp>
        <p:nvSpPr>
          <p:cNvPr id="6" name="TextBox 5"/>
          <p:cNvSpPr txBox="1"/>
          <p:nvPr/>
        </p:nvSpPr>
        <p:spPr>
          <a:xfrm>
            <a:off x="609600" y="4495800"/>
            <a:ext cx="8001000" cy="1200329"/>
          </a:xfrm>
          <a:prstGeom prst="rect">
            <a:avLst/>
          </a:prstGeom>
          <a:noFill/>
        </p:spPr>
        <p:txBody>
          <a:bodyPr wrap="square" rtlCol="0">
            <a:spAutoFit/>
          </a:bodyPr>
          <a:lstStyle/>
          <a:p>
            <a:pPr algn="just"/>
            <a:r>
              <a:rPr lang="en-US" sz="2400" dirty="0" smtClean="0">
                <a:latin typeface="Calibri" pitchFamily="34" charset="0"/>
                <a:cs typeface="Calibri" pitchFamily="34" charset="0"/>
              </a:rPr>
              <a:t>A drive test was conducted on streets , by controlling the rover over Bluetooth using the Bluetooth RC Controller android application.</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810768"/>
          </a:xfrm>
        </p:spPr>
        <p:txBody>
          <a:bodyPr>
            <a:normAutofit/>
          </a:bodyPr>
          <a:lstStyle/>
          <a:p>
            <a:r>
              <a:rPr lang="en-US" sz="2800" b="1" dirty="0" smtClean="0">
                <a:solidFill>
                  <a:schemeClr val="tx2">
                    <a:lumMod val="50000"/>
                  </a:schemeClr>
                </a:solidFill>
                <a:latin typeface="Verdana" pitchFamily="34" charset="0"/>
                <a:ea typeface="Verdana" pitchFamily="34" charset="0"/>
                <a:cs typeface="Verdana" pitchFamily="34" charset="0"/>
              </a:rPr>
              <a:t>Flir</a:t>
            </a:r>
            <a:r>
              <a:rPr lang="en-US" sz="2400" dirty="0" smtClean="0">
                <a:solidFill>
                  <a:schemeClr val="tx2">
                    <a:lumMod val="50000"/>
                  </a:schemeClr>
                </a:solidFill>
                <a:latin typeface="Verdana" pitchFamily="34" charset="0"/>
                <a:ea typeface="Verdana" pitchFamily="34" charset="0"/>
                <a:cs typeface="Verdana" pitchFamily="34" charset="0"/>
              </a:rPr>
              <a:t> </a:t>
            </a:r>
            <a:r>
              <a:rPr lang="en-US" sz="2400" b="1" dirty="0" smtClean="0">
                <a:solidFill>
                  <a:schemeClr val="tx2">
                    <a:lumMod val="50000"/>
                  </a:schemeClr>
                </a:solidFill>
                <a:latin typeface="Verdana" pitchFamily="34" charset="0"/>
                <a:ea typeface="Verdana" pitchFamily="34" charset="0"/>
                <a:cs typeface="Verdana" pitchFamily="34" charset="0"/>
              </a:rPr>
              <a:t>thermal imaging</a:t>
            </a:r>
            <a:endParaRPr lang="en-US" sz="2400" b="1" dirty="0">
              <a:solidFill>
                <a:schemeClr val="tx2">
                  <a:lumMod val="50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04800" y="1143000"/>
            <a:ext cx="8458200" cy="5029200"/>
          </a:xfrm>
        </p:spPr>
        <p:txBody>
          <a:bodyPr>
            <a:normAutofit/>
          </a:bodyPr>
          <a:lstStyle/>
          <a:p>
            <a:pPr algn="just">
              <a:buNone/>
            </a:pPr>
            <a:r>
              <a:rPr lang="en-US" sz="2200" dirty="0" smtClean="0">
                <a:latin typeface="Calibri" pitchFamily="34" charset="0"/>
                <a:cs typeface="Calibri" pitchFamily="34" charset="0"/>
              </a:rPr>
              <a:t>   The FLIR thermal camera is interfaced with Raspberry Pi2 Model B</a:t>
            </a:r>
            <a:endParaRPr lang="en-US" sz="2200" dirty="0">
              <a:latin typeface="Calibri" pitchFamily="34" charset="0"/>
              <a:cs typeface="Calibri" pitchFamily="34" charset="0"/>
            </a:endParaRPr>
          </a:p>
        </p:txBody>
      </p:sp>
      <p:pic>
        <p:nvPicPr>
          <p:cNvPr id="1026" name="Picture 2" descr="I:\0\Others\Others\IoT\2017-03-03-161345_1824x984_scrot.jpg"/>
          <p:cNvPicPr>
            <a:picLocks noChangeAspect="1" noChangeArrowheads="1"/>
          </p:cNvPicPr>
          <p:nvPr/>
        </p:nvPicPr>
        <p:blipFill>
          <a:blip r:embed="rId2" cstate="print"/>
          <a:srcRect l="3158" r="45263" b="43902"/>
          <a:stretch>
            <a:fillRect/>
          </a:stretch>
        </p:blipFill>
        <p:spPr bwMode="auto">
          <a:xfrm>
            <a:off x="91305" y="1508777"/>
            <a:ext cx="8961280" cy="525774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762000"/>
          </a:xfrm>
        </p:spPr>
        <p:txBody>
          <a:bodyPr>
            <a:normAutofit/>
          </a:bodyPr>
          <a:lstStyle/>
          <a:p>
            <a:pPr algn="ctr"/>
            <a:r>
              <a:rPr lang="en-US" sz="2400" b="1" dirty="0" smtClean="0">
                <a:solidFill>
                  <a:schemeClr val="tx2">
                    <a:lumMod val="50000"/>
                  </a:schemeClr>
                </a:solidFill>
                <a:latin typeface="Verdana" pitchFamily="34" charset="0"/>
                <a:ea typeface="Verdana" pitchFamily="34" charset="0"/>
                <a:cs typeface="Verdana" pitchFamily="34" charset="0"/>
              </a:rPr>
              <a:t>VIDEO STREAMING THROUGH VNC</a:t>
            </a:r>
            <a:endParaRPr lang="en-US" sz="2400" b="1" dirty="0">
              <a:solidFill>
                <a:schemeClr val="tx2">
                  <a:lumMod val="50000"/>
                </a:schemeClr>
              </a:solidFill>
              <a:latin typeface="Verdana" pitchFamily="34" charset="0"/>
              <a:ea typeface="Verdana" pitchFamily="34" charset="0"/>
              <a:cs typeface="Verdana" pitchFamily="34" charset="0"/>
            </a:endParaRPr>
          </a:p>
        </p:txBody>
      </p:sp>
      <p:pic>
        <p:nvPicPr>
          <p:cNvPr id="4" name="Picture 2" descr="C:\Users\User\Desktop\VIDHYA THESIS\WhatsApp Image 2017-03-23 at 7.58.59 AM.jpeg"/>
          <p:cNvPicPr>
            <a:picLocks noGrp="1" noChangeAspect="1" noChangeArrowheads="1"/>
          </p:cNvPicPr>
          <p:nvPr>
            <p:ph idx="1"/>
          </p:nvPr>
        </p:nvPicPr>
        <p:blipFill>
          <a:blip r:embed="rId2" cstate="print"/>
          <a:srcRect/>
          <a:stretch>
            <a:fillRect/>
          </a:stretch>
        </p:blipFill>
        <p:spPr bwMode="auto">
          <a:xfrm>
            <a:off x="1905000" y="1981200"/>
            <a:ext cx="2514600" cy="4470401"/>
          </a:xfrm>
          <a:prstGeom prst="rect">
            <a:avLst/>
          </a:prstGeom>
          <a:noFill/>
        </p:spPr>
      </p:pic>
      <p:sp>
        <p:nvSpPr>
          <p:cNvPr id="6" name="Rectangle 5"/>
          <p:cNvSpPr/>
          <p:nvPr/>
        </p:nvSpPr>
        <p:spPr>
          <a:xfrm>
            <a:off x="533400" y="1066800"/>
            <a:ext cx="8229600" cy="769441"/>
          </a:xfrm>
          <a:prstGeom prst="rect">
            <a:avLst/>
          </a:prstGeom>
        </p:spPr>
        <p:txBody>
          <a:bodyPr wrap="square">
            <a:spAutoFit/>
          </a:bodyPr>
          <a:lstStyle/>
          <a:p>
            <a:pPr algn="just"/>
            <a:r>
              <a:rPr lang="en-US" sz="2200" dirty="0" smtClean="0">
                <a:latin typeface="Calibri" pitchFamily="34" charset="0"/>
                <a:cs typeface="Calibri" pitchFamily="34" charset="0"/>
              </a:rPr>
              <a:t>The video is streamed through the VNC application. The thermal image of the site is continuously , externally monitored. </a:t>
            </a:r>
            <a:endParaRPr lang="en-US" sz="2200" dirty="0">
              <a:latin typeface="Calibri" pitchFamily="34" charset="0"/>
              <a:cs typeface="Calibri" pitchFamily="34" charset="0"/>
            </a:endParaRPr>
          </a:p>
        </p:txBody>
      </p:sp>
      <p:pic>
        <p:nvPicPr>
          <p:cNvPr id="2050" name="Picture 2" descr="C:\Users\User\Desktop\VIDHYA THESIS\WhatsApp Image 2017-03-23 at 7.58.58 AM.jpeg"/>
          <p:cNvPicPr>
            <a:picLocks noChangeAspect="1" noChangeArrowheads="1"/>
          </p:cNvPicPr>
          <p:nvPr/>
        </p:nvPicPr>
        <p:blipFill>
          <a:blip r:embed="rId3" cstate="print"/>
          <a:srcRect/>
          <a:stretch>
            <a:fillRect/>
          </a:stretch>
        </p:blipFill>
        <p:spPr bwMode="auto">
          <a:xfrm>
            <a:off x="4572000" y="1981200"/>
            <a:ext cx="2481262" cy="441113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734568"/>
          </a:xfrm>
        </p:spPr>
        <p:txBody>
          <a:bodyPr>
            <a:noAutofit/>
          </a:bodyPr>
          <a:lstStyle/>
          <a:p>
            <a:r>
              <a:rPr lang="en-US" sz="2400" b="1" dirty="0" smtClean="0">
                <a:solidFill>
                  <a:schemeClr val="tx2">
                    <a:lumMod val="50000"/>
                  </a:schemeClr>
                </a:solidFill>
                <a:latin typeface="Verdana" pitchFamily="34" charset="0"/>
                <a:ea typeface="Verdana" pitchFamily="34" charset="0"/>
                <a:cs typeface="Verdana" pitchFamily="34" charset="0"/>
              </a:rPr>
              <a:t>Output through </a:t>
            </a:r>
            <a:r>
              <a:rPr lang="en-US" sz="2400" b="1" dirty="0" err="1" smtClean="0">
                <a:solidFill>
                  <a:schemeClr val="tx2">
                    <a:lumMod val="50000"/>
                  </a:schemeClr>
                </a:solidFill>
                <a:latin typeface="Verdana" pitchFamily="34" charset="0"/>
                <a:ea typeface="Verdana" pitchFamily="34" charset="0"/>
                <a:cs typeface="Verdana" pitchFamily="34" charset="0"/>
              </a:rPr>
              <a:t>vnc</a:t>
            </a:r>
            <a:r>
              <a:rPr lang="en-US" sz="2400" b="1" dirty="0" smtClean="0">
                <a:solidFill>
                  <a:schemeClr val="tx2">
                    <a:lumMod val="50000"/>
                  </a:schemeClr>
                </a:solidFill>
                <a:latin typeface="Verdana" pitchFamily="34" charset="0"/>
                <a:ea typeface="Verdana" pitchFamily="34" charset="0"/>
                <a:cs typeface="Verdana" pitchFamily="34" charset="0"/>
              </a:rPr>
              <a:t> APPLICATION</a:t>
            </a:r>
            <a:endParaRPr lang="en-US" sz="2400" b="1" dirty="0">
              <a:solidFill>
                <a:schemeClr val="tx2">
                  <a:lumMod val="50000"/>
                </a:schemeClr>
              </a:solidFill>
              <a:latin typeface="Verdana" pitchFamily="34" charset="0"/>
              <a:ea typeface="Verdana" pitchFamily="34" charset="0"/>
              <a:cs typeface="Verdana" pitchFamily="34" charset="0"/>
            </a:endParaRPr>
          </a:p>
        </p:txBody>
      </p:sp>
      <p:pic>
        <p:nvPicPr>
          <p:cNvPr id="4" name="Content Placeholder 3" descr="C:\Users\User\Desktop\VIDHYA THESIS\Screenshot_2017-03-11-01-13-24-110_com.google.android.youtube.png"/>
          <p:cNvPicPr>
            <a:picLocks noGrp="1"/>
          </p:cNvPicPr>
          <p:nvPr>
            <p:ph idx="1"/>
          </p:nvPr>
        </p:nvPicPr>
        <p:blipFill>
          <a:blip r:embed="rId2" cstate="print"/>
          <a:srcRect l="12274" t="11864" r="20419" b="12602"/>
          <a:stretch>
            <a:fillRect/>
          </a:stretch>
        </p:blipFill>
        <p:spPr bwMode="auto">
          <a:xfrm>
            <a:off x="457200" y="1219200"/>
            <a:ext cx="3886200" cy="2971800"/>
          </a:xfrm>
          <a:prstGeom prst="rect">
            <a:avLst/>
          </a:prstGeom>
          <a:noFill/>
          <a:ln w="9525">
            <a:noFill/>
            <a:miter lim="800000"/>
            <a:headEnd/>
            <a:tailEnd/>
          </a:ln>
        </p:spPr>
      </p:pic>
      <p:sp>
        <p:nvSpPr>
          <p:cNvPr id="6" name="TextBox 5"/>
          <p:cNvSpPr txBox="1"/>
          <p:nvPr/>
        </p:nvSpPr>
        <p:spPr>
          <a:xfrm>
            <a:off x="381000" y="4419600"/>
            <a:ext cx="8305800" cy="1200329"/>
          </a:xfrm>
          <a:prstGeom prst="rect">
            <a:avLst/>
          </a:prstGeom>
          <a:noFill/>
        </p:spPr>
        <p:txBody>
          <a:bodyPr wrap="square" rtlCol="0">
            <a:spAutoFit/>
          </a:bodyPr>
          <a:lstStyle/>
          <a:p>
            <a:pPr algn="just"/>
            <a:r>
              <a:rPr lang="en-US" sz="2400" dirty="0" smtClean="0">
                <a:latin typeface="Calibri" pitchFamily="34" charset="0"/>
                <a:cs typeface="Calibri" pitchFamily="34" charset="0"/>
              </a:rPr>
              <a:t>The thermal image corresponding to the site is thus monitored continuously from the output obtained through the VNC</a:t>
            </a:r>
          </a:p>
          <a:p>
            <a:pPr algn="just"/>
            <a:r>
              <a:rPr lang="en-US" sz="2400" dirty="0" smtClean="0">
                <a:latin typeface="Calibri" pitchFamily="34" charset="0"/>
                <a:cs typeface="Calibri" pitchFamily="34" charset="0"/>
              </a:rPr>
              <a:t>Application.</a:t>
            </a:r>
            <a:endParaRPr lang="en-US" sz="2400" dirty="0">
              <a:latin typeface="Calibri" pitchFamily="34" charset="0"/>
              <a:cs typeface="Calibri" pitchFamily="34" charset="0"/>
            </a:endParaRPr>
          </a:p>
        </p:txBody>
      </p:sp>
      <p:pic>
        <p:nvPicPr>
          <p:cNvPr id="2050" name="Picture 2" descr="I:\rgb47.jpg"/>
          <p:cNvPicPr>
            <a:picLocks noChangeAspect="1" noChangeArrowheads="1"/>
          </p:cNvPicPr>
          <p:nvPr/>
        </p:nvPicPr>
        <p:blipFill>
          <a:blip r:embed="rId3" cstate="print"/>
          <a:srcRect/>
          <a:stretch>
            <a:fillRect/>
          </a:stretch>
        </p:blipFill>
        <p:spPr bwMode="auto">
          <a:xfrm>
            <a:off x="4582980" y="1219200"/>
            <a:ext cx="3951420" cy="2971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10058400" cy="533400"/>
          </a:xfrm>
        </p:spPr>
        <p:txBody>
          <a:bodyPr>
            <a:noAutofit/>
          </a:bodyPr>
          <a:lstStyle/>
          <a:p>
            <a:pPr algn="ctr"/>
            <a:r>
              <a:rPr lang="en-US" sz="2200" b="1" dirty="0" smtClean="0">
                <a:solidFill>
                  <a:schemeClr val="tx2">
                    <a:lumMod val="50000"/>
                  </a:schemeClr>
                </a:solidFill>
                <a:latin typeface="Verdana" pitchFamily="34" charset="0"/>
                <a:ea typeface="Verdana" pitchFamily="34" charset="0"/>
                <a:cs typeface="Verdana" pitchFamily="34" charset="0"/>
              </a:rPr>
              <a:t>THERMAL IMAGE SHOWING TEMPERATURE VARIATION</a:t>
            </a:r>
            <a:endParaRPr lang="en-US" sz="2200" b="1" dirty="0">
              <a:solidFill>
                <a:schemeClr val="tx2">
                  <a:lumMod val="50000"/>
                </a:schemeClr>
              </a:solidFill>
              <a:latin typeface="Verdana" pitchFamily="34" charset="0"/>
              <a:ea typeface="Verdana" pitchFamily="34" charset="0"/>
              <a:cs typeface="Verdana" pitchFamily="34" charset="0"/>
            </a:endParaRPr>
          </a:p>
        </p:txBody>
      </p:sp>
      <p:pic>
        <p:nvPicPr>
          <p:cNvPr id="4" name="Content Placeholder 3" descr="C:\Users\User\Desktop\VIDHYA THESIS\FLIRIMAGE1.png"/>
          <p:cNvPicPr>
            <a:picLocks noGrp="1"/>
          </p:cNvPicPr>
          <p:nvPr>
            <p:ph idx="1"/>
          </p:nvPr>
        </p:nvPicPr>
        <p:blipFill>
          <a:blip r:embed="rId2" cstate="print">
            <a:lum bright="10000" contrast="20000"/>
          </a:blip>
          <a:srcRect/>
          <a:stretch>
            <a:fillRect/>
          </a:stretch>
        </p:blipFill>
        <p:spPr bwMode="auto">
          <a:xfrm>
            <a:off x="228600" y="762000"/>
            <a:ext cx="86868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632"/>
            <a:ext cx="8001000" cy="1609344"/>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Analysis of the thermal image</a:t>
            </a:r>
            <a:endParaRPr lang="en-US" sz="2400" b="1" dirty="0">
              <a:solidFill>
                <a:schemeClr val="tx1"/>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228600" y="1828800"/>
            <a:ext cx="8610600" cy="5257800"/>
          </a:xfrm>
        </p:spPr>
        <p:txBody>
          <a:bodyPr>
            <a:normAutofit/>
          </a:bodyPr>
          <a:lstStyle/>
          <a:p>
            <a:pPr algn="just">
              <a:buNone/>
            </a:pPr>
            <a:r>
              <a:rPr lang="en-IN" sz="2200" dirty="0" smtClean="0">
                <a:latin typeface="Calibri" pitchFamily="34" charset="0"/>
                <a:cs typeface="Calibri" pitchFamily="34" charset="0"/>
              </a:rPr>
              <a:t>   Thermal cameras do not actually detect color as the infrared range they operate in is way beyond the range of the visible light, instead they record thermal information and that thermal information is then displayed in a way that we can visually interpret it in the form of an image. To make it easier for people to easily analyze a thermal image visually it is represented using a false colors representing the difference in temperature and the most commonly used color palette where white is for the coldest areas, then blue and purple for slightly hotter areas, hottest is usually red, orange and yellow and then going to white for the coldest parts. In thermal images using false colors to represent the difference in temperature there is no specific temperature representing specific color from the color palette used, the colors are just there to make it easy to distinguish the coldest from the hottest parts.</a:t>
            </a:r>
            <a:r>
              <a:rPr lang="en-US" sz="2200" b="1" dirty="0" smtClean="0">
                <a:latin typeface="Calibri" pitchFamily="34" charset="0"/>
                <a:cs typeface="Calibri" pitchFamily="34" charset="0"/>
              </a:rPr>
              <a:t/>
            </a:r>
            <a:br>
              <a:rPr lang="en-US" sz="2200" b="1" dirty="0" smtClean="0">
                <a:latin typeface="Calibri" pitchFamily="34" charset="0"/>
                <a:cs typeface="Calibri" pitchFamily="34" charset="0"/>
              </a:rPr>
            </a:br>
            <a:endParaRPr lang="en-US" sz="2200" dirty="0" smtClean="0">
              <a:latin typeface="Calibri" pitchFamily="34" charset="0"/>
              <a:cs typeface="Calibri" pitchFamily="34" charset="0"/>
            </a:endParaRP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7848600" cy="609600"/>
          </a:xfrm>
        </p:spPr>
        <p:txBody>
          <a:bodyPr>
            <a:normAutofit/>
          </a:bodyPr>
          <a:lstStyle/>
          <a:p>
            <a:pPr algn="ctr"/>
            <a:r>
              <a:rPr lang="en-US" sz="2400" b="1" dirty="0">
                <a:solidFill>
                  <a:schemeClr val="accent1">
                    <a:lumMod val="50000"/>
                  </a:schemeClr>
                </a:solidFill>
                <a:latin typeface="Verdana" pitchFamily="34" charset="0"/>
                <a:ea typeface="Verdana" pitchFamily="34" charset="0"/>
                <a:cs typeface="Verdana" pitchFamily="34" charset="0"/>
              </a:rPr>
              <a:t>MARKET ANALYSIS</a:t>
            </a:r>
          </a:p>
        </p:txBody>
      </p:sp>
      <p:sp>
        <p:nvSpPr>
          <p:cNvPr id="5" name="Rectangle 4"/>
          <p:cNvSpPr/>
          <p:nvPr/>
        </p:nvSpPr>
        <p:spPr>
          <a:xfrm>
            <a:off x="457200" y="914400"/>
            <a:ext cx="8229600" cy="5170646"/>
          </a:xfrm>
          <a:prstGeom prst="rect">
            <a:avLst/>
          </a:prstGeom>
        </p:spPr>
        <p:txBody>
          <a:bodyPr wrap="square">
            <a:spAutoFit/>
          </a:bodyPr>
          <a:lstStyle/>
          <a:p>
            <a:pPr algn="just"/>
            <a:r>
              <a:rPr lang="en-US" sz="2200" b="1" dirty="0">
                <a:latin typeface="Calibri" pitchFamily="34" charset="0"/>
                <a:cs typeface="Calibri" pitchFamily="34" charset="0"/>
              </a:rPr>
              <a:t>Government Firefighter groups</a:t>
            </a:r>
          </a:p>
          <a:p>
            <a:pPr algn="just"/>
            <a:r>
              <a:rPr lang="en-US" sz="2200" dirty="0">
                <a:latin typeface="Calibri" pitchFamily="34" charset="0"/>
                <a:cs typeface="Calibri" pitchFamily="34" charset="0"/>
              </a:rPr>
              <a:t>Government will form the backbone of distribution for these helmets. By working and implementing in real threat situation, we can create large impact and thereby reducing  loss of lives and property</a:t>
            </a:r>
            <a:r>
              <a:rPr lang="en-US" sz="2200" dirty="0" smtClean="0">
                <a:latin typeface="Calibri" pitchFamily="34" charset="0"/>
                <a:cs typeface="Calibri" pitchFamily="34" charset="0"/>
              </a:rPr>
              <a:t>.</a:t>
            </a:r>
          </a:p>
          <a:p>
            <a:pPr algn="just">
              <a:buNone/>
            </a:pPr>
            <a:endParaRPr lang="en-US" sz="2200" b="1" dirty="0" smtClean="0">
              <a:latin typeface="Calibri" pitchFamily="34" charset="0"/>
              <a:cs typeface="Calibri" pitchFamily="34" charset="0"/>
            </a:endParaRPr>
          </a:p>
          <a:p>
            <a:pPr algn="just">
              <a:buNone/>
            </a:pPr>
            <a:r>
              <a:rPr lang="en-US" sz="2200" b="1" dirty="0" smtClean="0">
                <a:latin typeface="Calibri" pitchFamily="34" charset="0"/>
                <a:cs typeface="Calibri" pitchFamily="34" charset="0"/>
              </a:rPr>
              <a:t>Retail</a:t>
            </a:r>
            <a:endParaRPr lang="en-US" sz="2200" b="1" dirty="0">
              <a:latin typeface="Calibri" pitchFamily="34" charset="0"/>
              <a:cs typeface="Calibri" pitchFamily="34" charset="0"/>
            </a:endParaRPr>
          </a:p>
          <a:p>
            <a:pPr algn="just"/>
            <a:r>
              <a:rPr lang="en-US" sz="2200" dirty="0">
                <a:latin typeface="Calibri" pitchFamily="34" charset="0"/>
                <a:cs typeface="Calibri" pitchFamily="34" charset="0"/>
              </a:rPr>
              <a:t>Process Control Industries involving gases and fuels involves leakage during testing and servicing. It also requires highly experienced employers for handling such work. With </a:t>
            </a:r>
            <a:r>
              <a:rPr lang="en-US" sz="2200" dirty="0" smtClean="0">
                <a:latin typeface="Calibri" pitchFamily="34" charset="0"/>
                <a:cs typeface="Calibri" pitchFamily="34" charset="0"/>
              </a:rPr>
              <a:t>our solution, </a:t>
            </a:r>
            <a:r>
              <a:rPr lang="en-US" sz="2200" dirty="0">
                <a:latin typeface="Calibri" pitchFamily="34" charset="0"/>
                <a:cs typeface="Calibri" pitchFamily="34" charset="0"/>
              </a:rPr>
              <a:t>even a rookie employer can handle the situation easily.</a:t>
            </a:r>
          </a:p>
          <a:p>
            <a:pPr algn="just">
              <a:buNone/>
            </a:pPr>
            <a:endParaRPr lang="en-US" sz="2200" b="1" dirty="0" smtClean="0">
              <a:latin typeface="Calibri" pitchFamily="34" charset="0"/>
              <a:cs typeface="Calibri" pitchFamily="34" charset="0"/>
            </a:endParaRPr>
          </a:p>
          <a:p>
            <a:pPr algn="just">
              <a:buNone/>
            </a:pPr>
            <a:r>
              <a:rPr lang="en-US" sz="2200" b="1" dirty="0" smtClean="0">
                <a:latin typeface="Calibri" pitchFamily="34" charset="0"/>
                <a:cs typeface="Calibri" pitchFamily="34" charset="0"/>
              </a:rPr>
              <a:t>Companies</a:t>
            </a:r>
            <a:endParaRPr lang="en-US" sz="2200" b="1" dirty="0">
              <a:latin typeface="Calibri" pitchFamily="34" charset="0"/>
              <a:cs typeface="Calibri" pitchFamily="34" charset="0"/>
            </a:endParaRPr>
          </a:p>
          <a:p>
            <a:pPr algn="just"/>
            <a:r>
              <a:rPr lang="en-US" sz="2200" dirty="0">
                <a:latin typeface="Calibri" pitchFamily="34" charset="0"/>
                <a:cs typeface="Calibri" pitchFamily="34" charset="0"/>
              </a:rPr>
              <a:t>Construction company employees who actively wears the worker helmet would be in a position to give a wide reach for the device as there involves lots of fatalities and injuries due to fall from the site.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3429000" cy="582168"/>
          </a:xfrm>
        </p:spPr>
        <p:txBody>
          <a:bodyPr>
            <a:normAutofit/>
          </a:bodyPr>
          <a:lstStyle/>
          <a:p>
            <a:r>
              <a:rPr lang="en-US" sz="2400" b="1" dirty="0" smtClean="0">
                <a:solidFill>
                  <a:schemeClr val="accent1">
                    <a:lumMod val="50000"/>
                  </a:schemeClr>
                </a:solidFill>
                <a:latin typeface="Verdana" pitchFamily="34" charset="0"/>
                <a:ea typeface="Verdana" pitchFamily="34" charset="0"/>
                <a:cs typeface="Verdana" pitchFamily="34" charset="0"/>
              </a:rPr>
              <a:t>PRIMARY USERS</a:t>
            </a:r>
            <a:endParaRPr lang="en-US" sz="2400" b="1" dirty="0">
              <a:solidFill>
                <a:schemeClr val="accent1">
                  <a:lumMod val="50000"/>
                </a:schemeClr>
              </a:solidFill>
              <a:latin typeface="Verdana" pitchFamily="34" charset="0"/>
              <a:ea typeface="Verdana" pitchFamily="34" charset="0"/>
              <a:cs typeface="Verdana" pitchFamily="34" charset="0"/>
            </a:endParaRPr>
          </a:p>
        </p:txBody>
      </p:sp>
      <p:sp>
        <p:nvSpPr>
          <p:cNvPr id="3" name="Rectangle 2"/>
          <p:cNvSpPr/>
          <p:nvPr/>
        </p:nvSpPr>
        <p:spPr>
          <a:xfrm>
            <a:off x="609600" y="1066800"/>
            <a:ext cx="8153400" cy="1938992"/>
          </a:xfrm>
          <a:prstGeom prst="rect">
            <a:avLst/>
          </a:prstGeom>
        </p:spPr>
        <p:txBody>
          <a:bodyPr wrap="square">
            <a:spAutoFit/>
          </a:bodyPr>
          <a:lstStyle/>
          <a:p>
            <a:pPr>
              <a:buNone/>
            </a:pPr>
            <a:endParaRPr lang="en-US" sz="2400" b="1" dirty="0" smtClean="0">
              <a:latin typeface="Calibri" pitchFamily="34" charset="0"/>
              <a:cs typeface="Calibri" pitchFamily="34" charset="0"/>
            </a:endParaRPr>
          </a:p>
          <a:p>
            <a:pPr algn="just">
              <a:buNone/>
            </a:pPr>
            <a:r>
              <a:rPr lang="en-US" sz="2400" b="1" dirty="0" smtClean="0">
                <a:latin typeface="Calibri" pitchFamily="34" charset="0"/>
                <a:cs typeface="Calibri" pitchFamily="34" charset="0"/>
              </a:rPr>
              <a:t>First Responders </a:t>
            </a:r>
            <a:endParaRPr lang="en-US" sz="2400" dirty="0" smtClean="0">
              <a:latin typeface="Calibri" pitchFamily="34" charset="0"/>
              <a:cs typeface="Calibri" pitchFamily="34" charset="0"/>
            </a:endParaRPr>
          </a:p>
          <a:p>
            <a:pPr algn="just"/>
            <a:r>
              <a:rPr lang="en-US" sz="2400" dirty="0" smtClean="0">
                <a:latin typeface="Calibri" pitchFamily="34" charset="0"/>
                <a:cs typeface="Calibri" pitchFamily="34" charset="0"/>
              </a:rPr>
              <a:t>First responders may now use safer and more effective methods of controlling the active fire and also guide his teammates resulting in better cooperation.</a:t>
            </a:r>
            <a:endParaRPr lang="en-US" sz="2400" b="1" dirty="0" smtClean="0">
              <a:latin typeface="Calibri" pitchFamily="34" charset="0"/>
              <a:cs typeface="Calibri" pitchFamily="34" charset="0"/>
            </a:endParaRPr>
          </a:p>
        </p:txBody>
      </p:sp>
      <p:sp>
        <p:nvSpPr>
          <p:cNvPr id="5" name="Rectangle 4"/>
          <p:cNvSpPr/>
          <p:nvPr/>
        </p:nvSpPr>
        <p:spPr>
          <a:xfrm>
            <a:off x="609600" y="3276600"/>
            <a:ext cx="7848600" cy="1938992"/>
          </a:xfrm>
          <a:prstGeom prst="rect">
            <a:avLst/>
          </a:prstGeom>
        </p:spPr>
        <p:txBody>
          <a:bodyPr wrap="square">
            <a:spAutoFit/>
          </a:bodyPr>
          <a:lstStyle/>
          <a:p>
            <a:pPr algn="just">
              <a:buNone/>
            </a:pPr>
            <a:r>
              <a:rPr lang="en-US" sz="2400" b="1" dirty="0" smtClean="0">
                <a:latin typeface="Calibri" pitchFamily="34" charset="0"/>
                <a:cs typeface="Calibri" pitchFamily="34" charset="0"/>
              </a:rPr>
              <a:t>Control Report </a:t>
            </a:r>
            <a:endParaRPr lang="en-US" sz="2400" dirty="0" smtClean="0">
              <a:latin typeface="Calibri" pitchFamily="34" charset="0"/>
              <a:cs typeface="Calibri" pitchFamily="34" charset="0"/>
            </a:endParaRPr>
          </a:p>
          <a:p>
            <a:pPr algn="just"/>
            <a:r>
              <a:rPr lang="en-US" sz="2400" dirty="0" smtClean="0">
                <a:latin typeface="Calibri" pitchFamily="34" charset="0"/>
                <a:cs typeface="Calibri" pitchFamily="34" charset="0"/>
              </a:rPr>
              <a:t>The Control Centre can directly monitor upon the firefighters and can guide them about the situation if it goes hostile. They can also alert the nearby firefighter if one of his teammates is in danger and requires backup.</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l="8390" r="44972" b="88521"/>
          <a:stretch/>
        </p:blipFill>
        <p:spPr>
          <a:xfrm>
            <a:off x="76200" y="1028700"/>
            <a:ext cx="4038600" cy="637128"/>
          </a:xfrm>
          <a:prstGeom prst="rect">
            <a:avLst/>
          </a:prstGeom>
        </p:spPr>
      </p:pic>
      <p:pic>
        <p:nvPicPr>
          <p:cNvPr id="6" name="Picture 5"/>
          <p:cNvPicPr>
            <a:picLocks noChangeAspect="1"/>
          </p:cNvPicPr>
          <p:nvPr/>
        </p:nvPicPr>
        <p:blipFill rotWithShape="1">
          <a:blip r:embed="rId3" cstate="print">
            <a:extLst>
              <a:ext uri="{28A0092B-C50C-407E-A947-70E740481C1C}">
                <a14:useLocalDpi xmlns="" xmlns:a14="http://schemas.microsoft.com/office/drawing/2010/main" val="0"/>
              </a:ext>
            </a:extLst>
          </a:blip>
          <a:srcRect l="7463" r="7463" b="80335"/>
          <a:stretch/>
        </p:blipFill>
        <p:spPr>
          <a:xfrm>
            <a:off x="4267200" y="1143000"/>
            <a:ext cx="4574880" cy="685800"/>
          </a:xfrm>
          <a:prstGeom prst="rect">
            <a:avLst/>
          </a:prstGeom>
        </p:spPr>
      </p:pic>
      <p:pic>
        <p:nvPicPr>
          <p:cNvPr id="6146" name="Picture 2" descr="J:\PRINT PROJECT\Hackaday\BOM.jpg"/>
          <p:cNvPicPr>
            <a:picLocks noChangeAspect="1" noChangeArrowheads="1"/>
          </p:cNvPicPr>
          <p:nvPr/>
        </p:nvPicPr>
        <p:blipFill>
          <a:blip r:embed="rId4" cstate="print"/>
          <a:srcRect/>
          <a:stretch>
            <a:fillRect/>
          </a:stretch>
        </p:blipFill>
        <p:spPr bwMode="auto">
          <a:xfrm>
            <a:off x="200025" y="1838189"/>
            <a:ext cx="8791575" cy="4029211"/>
          </a:xfrm>
          <a:prstGeom prst="rect">
            <a:avLst/>
          </a:prstGeom>
          <a:noFill/>
        </p:spPr>
      </p:pic>
    </p:spTree>
    <p:extLst>
      <p:ext uri="{BB962C8B-B14F-4D97-AF65-F5344CB8AC3E}">
        <p14:creationId xmlns="" xmlns:p14="http://schemas.microsoft.com/office/powerpoint/2010/main" val="495856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72000"/>
          </a:xfrm>
        </p:spPr>
        <p:txBody>
          <a:bodyPr>
            <a:normAutofit/>
          </a:bodyPr>
          <a:lstStyle/>
          <a:p>
            <a:pPr algn="ctr">
              <a:buNone/>
            </a:pPr>
            <a:endParaRPr lang="en-US" sz="6000" dirty="0"/>
          </a:p>
          <a:p>
            <a:pPr algn="ctr">
              <a:buNone/>
            </a:pPr>
            <a:r>
              <a:rPr lang="en-US" sz="6000" b="1" dirty="0">
                <a:solidFill>
                  <a:schemeClr val="tx2">
                    <a:lumMod val="50000"/>
                  </a:schemeClr>
                </a:solidFill>
              </a:rPr>
              <a:t>THANK </a:t>
            </a:r>
            <a:r>
              <a:rPr lang="en-US" sz="6000" b="1" dirty="0" smtClean="0">
                <a:solidFill>
                  <a:schemeClr val="tx2">
                    <a:lumMod val="50000"/>
                  </a:schemeClr>
                </a:solidFill>
              </a:rPr>
              <a:t> YOU</a:t>
            </a:r>
            <a:endParaRPr lang="en-US" sz="60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762000"/>
          </a:xfrm>
        </p:spPr>
        <p:txBody>
          <a:bodyPr>
            <a:normAutofit/>
          </a:bodyPr>
          <a:lstStyle/>
          <a:p>
            <a:pPr algn="ctr"/>
            <a:r>
              <a:rPr lang="en-US" sz="2800" b="1" dirty="0" smtClean="0">
                <a:solidFill>
                  <a:schemeClr val="tx2">
                    <a:lumMod val="50000"/>
                  </a:schemeClr>
                </a:solidFill>
                <a:latin typeface="Verdana" pitchFamily="34" charset="0"/>
                <a:ea typeface="Verdana" pitchFamily="34" charset="0"/>
                <a:cs typeface="Verdana" pitchFamily="34" charset="0"/>
              </a:rPr>
              <a:t>PROBLEM</a:t>
            </a:r>
            <a:endParaRPr lang="en-US" sz="2800" b="1" dirty="0">
              <a:solidFill>
                <a:schemeClr val="tx2">
                  <a:lumMod val="50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04800" y="838200"/>
            <a:ext cx="8534400" cy="5410200"/>
          </a:xfrm>
        </p:spPr>
        <p:txBody>
          <a:bodyPr>
            <a:normAutofit fontScale="92500" lnSpcReduction="10000"/>
          </a:bodyPr>
          <a:lstStyle/>
          <a:p>
            <a:pPr algn="just"/>
            <a:endParaRPr lang="en-US" sz="2000" dirty="0"/>
          </a:p>
          <a:p>
            <a:r>
              <a:rPr lang="en-US" sz="2400" dirty="0" smtClean="0"/>
              <a:t>Many industrial applications involve checking for flaws in places where worker cannot act due to immense heat, toxic gases &amp; limited space. </a:t>
            </a:r>
          </a:p>
          <a:p>
            <a:r>
              <a:rPr lang="en-US" sz="2400" dirty="0" smtClean="0"/>
              <a:t>Hence it is essential to monitor such parameters in high value engineering sectors such as electrical substations and chemical sectors such as oil and gas power plant in order to protect human health and environment, and in certain cases preventing accidents. </a:t>
            </a:r>
          </a:p>
          <a:p>
            <a:r>
              <a:rPr lang="en-US" sz="2400" dirty="0" smtClean="0"/>
              <a:t>Even though tools exists they at bulky, heavy and highly unyielding which consumes a lot of time and energy during an emergency. </a:t>
            </a:r>
          </a:p>
          <a:p>
            <a:r>
              <a:rPr lang="en-US" sz="2400" dirty="0" smtClean="0"/>
              <a:t>Also, there is a lack of thermal camera in our country and the existing ones are a bit costly (1000$). </a:t>
            </a:r>
          </a:p>
          <a:p>
            <a:r>
              <a:rPr lang="en-US" sz="2400" dirty="0" smtClean="0"/>
              <a:t>In case, a fire accident occurs it would be very difficult for the fire fighters to locate the injured people in the plant. </a:t>
            </a:r>
          </a:p>
          <a:p>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153400" cy="487362"/>
          </a:xfrm>
        </p:spPr>
        <p:txBody>
          <a:bodyPr>
            <a:noAutofit/>
          </a:bodyPr>
          <a:lstStyle/>
          <a:p>
            <a:pPr algn="ctr"/>
            <a:r>
              <a:rPr lang="en-US" sz="2400" b="1" dirty="0">
                <a:solidFill>
                  <a:schemeClr val="tx2">
                    <a:lumMod val="50000"/>
                  </a:schemeClr>
                </a:solidFill>
                <a:latin typeface="Verdana" pitchFamily="34" charset="0"/>
                <a:ea typeface="Verdana" pitchFamily="34" charset="0"/>
                <a:cs typeface="Verdana" pitchFamily="34" charset="0"/>
              </a:rPr>
              <a:t>EXISTING TOOLS</a:t>
            </a:r>
          </a:p>
        </p:txBody>
      </p:sp>
      <p:sp>
        <p:nvSpPr>
          <p:cNvPr id="3" name="Content Placeholder 2"/>
          <p:cNvSpPr>
            <a:spLocks noGrp="1"/>
          </p:cNvSpPr>
          <p:nvPr>
            <p:ph idx="1"/>
          </p:nvPr>
        </p:nvSpPr>
        <p:spPr>
          <a:xfrm>
            <a:off x="304800" y="990600"/>
            <a:ext cx="8534400" cy="5715000"/>
          </a:xfrm>
        </p:spPr>
        <p:txBody>
          <a:bodyPr>
            <a:normAutofit/>
          </a:bodyPr>
          <a:lstStyle/>
          <a:p>
            <a:pPr marL="457200" indent="-457200">
              <a:buNone/>
            </a:pPr>
            <a:r>
              <a:rPr lang="en-US" b="1" dirty="0" smtClean="0"/>
              <a:t>1. DAQRI Smart Helmet </a:t>
            </a:r>
            <a:endParaRPr lang="en-US" dirty="0">
              <a:latin typeface="Calibri" pitchFamily="34" charset="0"/>
              <a:cs typeface="Calibri" pitchFamily="34" charset="0"/>
            </a:endParaRPr>
          </a:p>
          <a:p>
            <a:pPr marL="457200" indent="-457200">
              <a:buNone/>
            </a:pPr>
            <a:endParaRPr lang="en-US" b="1" dirty="0" smtClean="0"/>
          </a:p>
          <a:p>
            <a:pPr marL="457200" indent="-457200">
              <a:buNone/>
            </a:pPr>
            <a:endParaRPr lang="en-US" b="1" dirty="0" smtClean="0"/>
          </a:p>
          <a:p>
            <a:pPr marL="457200" indent="-457200">
              <a:buNone/>
            </a:pPr>
            <a:endParaRPr lang="en-US" b="1" dirty="0" smtClean="0"/>
          </a:p>
          <a:p>
            <a:pPr marL="457200" indent="-457200">
              <a:buNone/>
            </a:pPr>
            <a:endParaRPr lang="en-US" b="1" dirty="0" smtClean="0"/>
          </a:p>
          <a:p>
            <a:pPr marL="457200" indent="-457200">
              <a:buNone/>
            </a:pPr>
            <a:endParaRPr lang="en-US" b="1" dirty="0" smtClean="0"/>
          </a:p>
          <a:p>
            <a:pPr marL="457200" indent="-457200">
              <a:buNone/>
            </a:pPr>
            <a:endParaRPr lang="en-US" b="1" dirty="0" smtClean="0"/>
          </a:p>
          <a:p>
            <a:pPr marL="457200" indent="-457200">
              <a:buNone/>
            </a:pPr>
            <a:r>
              <a:rPr lang="en-US" b="1" dirty="0" smtClean="0"/>
              <a:t>2. Electrical Substation Inspection Robot</a:t>
            </a:r>
            <a:endParaRPr lang="en-US" dirty="0"/>
          </a:p>
        </p:txBody>
      </p:sp>
      <p:sp>
        <p:nvSpPr>
          <p:cNvPr id="5" name="TextBox 4"/>
          <p:cNvSpPr txBox="1"/>
          <p:nvPr/>
        </p:nvSpPr>
        <p:spPr>
          <a:xfrm>
            <a:off x="4191000" y="1371600"/>
            <a:ext cx="4724400" cy="2585323"/>
          </a:xfrm>
          <a:prstGeom prst="rect">
            <a:avLst/>
          </a:prstGeom>
          <a:noFill/>
        </p:spPr>
        <p:txBody>
          <a:bodyPr wrap="square" rtlCol="0">
            <a:spAutoFit/>
          </a:bodyPr>
          <a:lstStyle/>
          <a:p>
            <a:r>
              <a:rPr lang="en-US" b="1" dirty="0">
                <a:latin typeface="Calibri" pitchFamily="34" charset="0"/>
                <a:cs typeface="Calibri" pitchFamily="34" charset="0"/>
              </a:rPr>
              <a:t>Pros:</a:t>
            </a:r>
            <a:endParaRPr lang="en-US" dirty="0">
              <a:latin typeface="Calibri" pitchFamily="34" charset="0"/>
              <a:cs typeface="Calibri" pitchFamily="34" charset="0"/>
            </a:endParaRPr>
          </a:p>
          <a:p>
            <a:pPr>
              <a:buFont typeface="Arial" pitchFamily="34" charset="0"/>
              <a:buChar char="•"/>
            </a:pPr>
            <a:r>
              <a:rPr lang="en-US" dirty="0" smtClean="0"/>
              <a:t>Augmented Reality based Thermal Vision</a:t>
            </a:r>
          </a:p>
          <a:p>
            <a:pPr>
              <a:buFont typeface="Arial" pitchFamily="34" charset="0"/>
              <a:buChar char="•"/>
            </a:pPr>
            <a:r>
              <a:rPr lang="en-US" dirty="0" smtClean="0"/>
              <a:t>Provides guided work information</a:t>
            </a:r>
          </a:p>
          <a:p>
            <a:pPr>
              <a:buFont typeface="Arial" pitchFamily="34" charset="0"/>
              <a:buChar char="•"/>
            </a:pPr>
            <a:r>
              <a:rPr lang="en-US" dirty="0" smtClean="0"/>
              <a:t>Wearable</a:t>
            </a:r>
          </a:p>
          <a:p>
            <a:endParaRPr lang="en-US" b="1" dirty="0">
              <a:latin typeface="Calibri" pitchFamily="34" charset="0"/>
              <a:cs typeface="Calibri" pitchFamily="34" charset="0"/>
            </a:endParaRPr>
          </a:p>
          <a:p>
            <a:r>
              <a:rPr lang="en-US" b="1" dirty="0">
                <a:latin typeface="Calibri" pitchFamily="34" charset="0"/>
                <a:cs typeface="Calibri" pitchFamily="34" charset="0"/>
              </a:rPr>
              <a:t>Cons:</a:t>
            </a:r>
          </a:p>
          <a:p>
            <a:pPr>
              <a:buFont typeface="Arial" pitchFamily="34" charset="0"/>
              <a:buChar char="•"/>
            </a:pPr>
            <a:r>
              <a:rPr lang="en-US" dirty="0" smtClean="0"/>
              <a:t>Expensive in comparison to other solutions</a:t>
            </a:r>
          </a:p>
          <a:p>
            <a:pPr>
              <a:buFont typeface="Arial" pitchFamily="34" charset="0"/>
              <a:buChar char="•"/>
            </a:pPr>
            <a:r>
              <a:rPr lang="en-US" dirty="0" smtClean="0"/>
              <a:t>Difficult to reach critical areas </a:t>
            </a:r>
          </a:p>
          <a:p>
            <a:endParaRPr lang="en-US" dirty="0">
              <a:latin typeface="Calibri" pitchFamily="34" charset="0"/>
              <a:cs typeface="Calibri" pitchFamily="34" charset="0"/>
            </a:endParaRPr>
          </a:p>
        </p:txBody>
      </p:sp>
      <p:sp>
        <p:nvSpPr>
          <p:cNvPr id="9" name="TextBox 8"/>
          <p:cNvSpPr txBox="1"/>
          <p:nvPr/>
        </p:nvSpPr>
        <p:spPr>
          <a:xfrm>
            <a:off x="4191000" y="4343400"/>
            <a:ext cx="4343400" cy="3385542"/>
          </a:xfrm>
          <a:prstGeom prst="rect">
            <a:avLst/>
          </a:prstGeom>
          <a:noFill/>
        </p:spPr>
        <p:txBody>
          <a:bodyPr wrap="square" rtlCol="0">
            <a:spAutoFit/>
          </a:bodyPr>
          <a:lstStyle/>
          <a:p>
            <a:r>
              <a:rPr lang="en-US" b="1" dirty="0" smtClean="0">
                <a:latin typeface="Calibri" pitchFamily="34" charset="0"/>
                <a:cs typeface="Calibri" pitchFamily="34" charset="0"/>
              </a:rPr>
              <a:t>Pros:</a:t>
            </a:r>
            <a:endParaRPr lang="en-US" dirty="0" smtClean="0">
              <a:latin typeface="Calibri" pitchFamily="34" charset="0"/>
              <a:cs typeface="Calibri" pitchFamily="34" charset="0"/>
            </a:endParaRPr>
          </a:p>
          <a:p>
            <a:pPr>
              <a:buFont typeface="Arial" pitchFamily="34" charset="0"/>
              <a:buChar char="•"/>
            </a:pPr>
            <a:r>
              <a:rPr lang="en-US" dirty="0" smtClean="0"/>
              <a:t>360° pan-and-tilt </a:t>
            </a:r>
            <a:r>
              <a:rPr lang="en-US" dirty="0" err="1" smtClean="0"/>
              <a:t>positioner</a:t>
            </a:r>
            <a:endParaRPr lang="en-US" dirty="0" smtClean="0"/>
          </a:p>
          <a:p>
            <a:pPr>
              <a:buFont typeface="Arial" pitchFamily="34" charset="0"/>
              <a:buChar char="•"/>
            </a:pPr>
            <a:r>
              <a:rPr lang="en-US" dirty="0" smtClean="0"/>
              <a:t>Autonomous Vehicle Control System</a:t>
            </a:r>
          </a:p>
          <a:p>
            <a:pPr>
              <a:buFont typeface="Arial" pitchFamily="34" charset="0"/>
              <a:buChar char="•"/>
            </a:pPr>
            <a:endParaRPr lang="en-US" b="1" dirty="0" smtClean="0">
              <a:latin typeface="Calibri" pitchFamily="34" charset="0"/>
              <a:cs typeface="Calibri" pitchFamily="34" charset="0"/>
            </a:endParaRPr>
          </a:p>
          <a:p>
            <a:r>
              <a:rPr lang="en-US" b="1" dirty="0" smtClean="0">
                <a:latin typeface="Calibri" pitchFamily="34" charset="0"/>
                <a:cs typeface="Calibri" pitchFamily="34" charset="0"/>
              </a:rPr>
              <a:t>Cons:</a:t>
            </a:r>
          </a:p>
          <a:p>
            <a:pPr>
              <a:buFont typeface="Arial" pitchFamily="34" charset="0"/>
              <a:buChar char="•"/>
            </a:pPr>
            <a:r>
              <a:rPr lang="en-US" dirty="0" smtClean="0"/>
              <a:t>Detection of gas is not possible (Requires additional system )</a:t>
            </a:r>
          </a:p>
          <a:p>
            <a:pPr>
              <a:buFont typeface="Arial" pitchFamily="34" charset="0"/>
              <a:buChar char="•"/>
            </a:pPr>
            <a:r>
              <a:rPr lang="en-US" dirty="0" smtClean="0"/>
              <a:t>Large size ( 54''x32''x62'' )</a:t>
            </a:r>
          </a:p>
          <a:p>
            <a:pPr>
              <a:buFont typeface="Arial" pitchFamily="34" charset="0"/>
              <a:buChar char="•"/>
            </a:pPr>
            <a:endParaRPr lang="en-US" sz="2400" b="1" dirty="0" smtClean="0">
              <a:latin typeface="Calibri" pitchFamily="34" charset="0"/>
              <a:cs typeface="Calibri" pitchFamily="34" charset="0"/>
            </a:endParaRPr>
          </a:p>
          <a:p>
            <a:endParaRPr lang="en-US" sz="2400" dirty="0" smtClean="0">
              <a:latin typeface="Calibri" pitchFamily="34" charset="0"/>
              <a:cs typeface="Calibri" pitchFamily="34" charset="0"/>
            </a:endParaRPr>
          </a:p>
          <a:p>
            <a:endParaRPr lang="en-US" sz="2200" dirty="0">
              <a:latin typeface="Calibri" pitchFamily="34" charset="0"/>
              <a:cs typeface="Calibri" pitchFamily="34" charset="0"/>
            </a:endParaRPr>
          </a:p>
        </p:txBody>
      </p:sp>
      <p:pic>
        <p:nvPicPr>
          <p:cNvPr id="4098" name="Picture 2" descr="J:\PRINT PROJECT\Hackaday\THOR_DVT_Animated_Exploded_00000.png"/>
          <p:cNvPicPr>
            <a:picLocks noChangeAspect="1" noChangeArrowheads="1"/>
          </p:cNvPicPr>
          <p:nvPr/>
        </p:nvPicPr>
        <p:blipFill>
          <a:blip r:embed="rId2" cstate="print"/>
          <a:srcRect l="23500" t="8889" r="27500" b="19556"/>
          <a:stretch>
            <a:fillRect/>
          </a:stretch>
        </p:blipFill>
        <p:spPr bwMode="auto">
          <a:xfrm>
            <a:off x="228600" y="1143000"/>
            <a:ext cx="3505200" cy="2879304"/>
          </a:xfrm>
          <a:prstGeom prst="rect">
            <a:avLst/>
          </a:prstGeom>
          <a:noFill/>
        </p:spPr>
      </p:pic>
      <p:pic>
        <p:nvPicPr>
          <p:cNvPr id="4100" name="Picture 4" descr="Image result for electrical substation inspection robot"/>
          <p:cNvPicPr>
            <a:picLocks noChangeAspect="1" noChangeArrowheads="1"/>
          </p:cNvPicPr>
          <p:nvPr/>
        </p:nvPicPr>
        <p:blipFill>
          <a:blip r:embed="rId3" cstate="print"/>
          <a:srcRect/>
          <a:stretch>
            <a:fillRect/>
          </a:stretch>
        </p:blipFill>
        <p:spPr bwMode="auto">
          <a:xfrm>
            <a:off x="76200" y="3505200"/>
            <a:ext cx="3352800" cy="3352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8305800" cy="609600"/>
          </a:xfrm>
        </p:spPr>
        <p:txBody>
          <a:bodyPr>
            <a:noAutofit/>
          </a:bodyPr>
          <a:lstStyle/>
          <a:p>
            <a:pPr algn="ctr"/>
            <a:r>
              <a:rPr lang="en-US" sz="2400" b="1" dirty="0">
                <a:solidFill>
                  <a:schemeClr val="tx2">
                    <a:lumMod val="50000"/>
                  </a:schemeClr>
                </a:solidFill>
                <a:latin typeface="Verdana" pitchFamily="34" charset="0"/>
                <a:ea typeface="Verdana" pitchFamily="34" charset="0"/>
                <a:cs typeface="Verdana" pitchFamily="34" charset="0"/>
              </a:rPr>
              <a:t>PROPOSED SOLUTION</a:t>
            </a:r>
          </a:p>
        </p:txBody>
      </p:sp>
      <p:sp>
        <p:nvSpPr>
          <p:cNvPr id="5" name="TextBox 4"/>
          <p:cNvSpPr txBox="1"/>
          <p:nvPr/>
        </p:nvSpPr>
        <p:spPr>
          <a:xfrm>
            <a:off x="228600" y="838200"/>
            <a:ext cx="8763000" cy="2923877"/>
          </a:xfrm>
          <a:prstGeom prst="rect">
            <a:avLst/>
          </a:prstGeom>
          <a:noFill/>
        </p:spPr>
        <p:txBody>
          <a:bodyPr wrap="square" rtlCol="0">
            <a:spAutoFit/>
          </a:bodyPr>
          <a:lstStyle/>
          <a:p>
            <a:pPr>
              <a:buFont typeface="Arial" pitchFamily="34" charset="0"/>
              <a:buChar char="•"/>
            </a:pPr>
            <a:r>
              <a:rPr lang="en-US" dirty="0" smtClean="0"/>
              <a:t>A semi-autonomous miniature multispectral sensor equipped diagnostic tank based rover which can monitor heating of valves using a thermal camera and monitor gas leaks. </a:t>
            </a:r>
          </a:p>
          <a:p>
            <a:pPr>
              <a:buFont typeface="Arial" pitchFamily="34" charset="0"/>
              <a:buChar char="•"/>
            </a:pPr>
            <a:r>
              <a:rPr lang="en-US" dirty="0" smtClean="0"/>
              <a:t>If an abnormal temperature is detected, the IR Image Processing system identifies an inappropriate heat which in turn alerts the operator via Wi-Fi, along with the thermal image. </a:t>
            </a:r>
          </a:p>
          <a:p>
            <a:pPr>
              <a:buFont typeface="Arial" pitchFamily="34" charset="0"/>
              <a:buChar char="•"/>
            </a:pPr>
            <a:r>
              <a:rPr lang="en-US" dirty="0" smtClean="0"/>
              <a:t>It will also be helpful in navigation through the building incase of active fire &amp; smoke. The thermal data can be remotely seen by the control center through VNC and look for survivors before taking the risky steps of locating the workers in the building. </a:t>
            </a:r>
          </a:p>
          <a:p>
            <a:pPr algn="just"/>
            <a:endParaRPr lang="en-US" sz="2200" dirty="0">
              <a:latin typeface="Calibri" pitchFamily="34" charset="0"/>
              <a:cs typeface="Calibri" pitchFamily="34" charset="0"/>
            </a:endParaRPr>
          </a:p>
        </p:txBody>
      </p:sp>
      <p:pic>
        <p:nvPicPr>
          <p:cNvPr id="2" name="Picture 2" descr="J:\PRINT PROJECT\Hackaday\IMG_0060.JPG"/>
          <p:cNvPicPr>
            <a:picLocks noChangeAspect="1" noChangeArrowheads="1"/>
          </p:cNvPicPr>
          <p:nvPr/>
        </p:nvPicPr>
        <p:blipFill>
          <a:blip r:embed="rId2" cstate="print"/>
          <a:srcRect t="7776" b="12018"/>
          <a:stretch>
            <a:fillRect/>
          </a:stretch>
        </p:blipFill>
        <p:spPr bwMode="auto">
          <a:xfrm>
            <a:off x="2057400" y="3443706"/>
            <a:ext cx="4953000" cy="319579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609344"/>
          </a:xfrm>
        </p:spPr>
        <p:txBody>
          <a:bodyPr>
            <a:normAutofit/>
          </a:bodyPr>
          <a:lstStyle/>
          <a:p>
            <a:r>
              <a:rPr lang="en-US" sz="2800" b="1" dirty="0" smtClean="0">
                <a:latin typeface="Verdana" pitchFamily="34" charset="0"/>
                <a:ea typeface="Verdana" pitchFamily="34" charset="0"/>
                <a:cs typeface="Verdana" pitchFamily="34" charset="0"/>
              </a:rPr>
              <a:t>Block DIAGRAM :</a:t>
            </a:r>
            <a:endParaRPr lang="en-US" sz="2800" b="1" dirty="0">
              <a:latin typeface="Verdana" pitchFamily="34" charset="0"/>
              <a:ea typeface="Verdana" pitchFamily="34" charset="0"/>
              <a:cs typeface="Verdana" pitchFamily="34" charset="0"/>
            </a:endParaRPr>
          </a:p>
        </p:txBody>
      </p:sp>
      <p:pic>
        <p:nvPicPr>
          <p:cNvPr id="3074" name="Picture 2" descr="J:\PRINT PROJECT\Hackaday\BLOCK.jpg"/>
          <p:cNvPicPr>
            <a:picLocks noChangeAspect="1" noChangeArrowheads="1"/>
          </p:cNvPicPr>
          <p:nvPr/>
        </p:nvPicPr>
        <p:blipFill>
          <a:blip r:embed="rId2" cstate="print"/>
          <a:srcRect/>
          <a:stretch>
            <a:fillRect/>
          </a:stretch>
        </p:blipFill>
        <p:spPr bwMode="auto">
          <a:xfrm>
            <a:off x="152400" y="914400"/>
            <a:ext cx="8763000" cy="529657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05800" cy="609600"/>
          </a:xfrm>
        </p:spPr>
        <p:txBody>
          <a:bodyPr>
            <a:noAutofit/>
          </a:bodyPr>
          <a:lstStyle/>
          <a:p>
            <a:pPr algn="ctr"/>
            <a:r>
              <a:rPr lang="en-US" sz="2400" b="1" dirty="0" smtClean="0">
                <a:solidFill>
                  <a:schemeClr val="tx2">
                    <a:lumMod val="50000"/>
                  </a:schemeClr>
                </a:solidFill>
                <a:latin typeface="Verdana" pitchFamily="34" charset="0"/>
                <a:ea typeface="Verdana" pitchFamily="34" charset="0"/>
                <a:cs typeface="Verdana" pitchFamily="34" charset="0"/>
              </a:rPr>
              <a:t>PRODUCT DIFFERENTIATION</a:t>
            </a:r>
            <a:endParaRPr lang="en-US" sz="2400" b="1" dirty="0">
              <a:solidFill>
                <a:schemeClr val="tx2">
                  <a:lumMod val="50000"/>
                </a:schemeClr>
              </a:solidFill>
              <a:latin typeface="Verdana" pitchFamily="34" charset="0"/>
              <a:ea typeface="Verdana" pitchFamily="34" charset="0"/>
              <a:cs typeface="Verdana" pitchFamily="34" charset="0"/>
            </a:endParaRPr>
          </a:p>
        </p:txBody>
      </p:sp>
      <p:sp>
        <p:nvSpPr>
          <p:cNvPr id="3" name="Content Placeholder 2"/>
          <p:cNvSpPr>
            <a:spLocks noGrp="1"/>
          </p:cNvSpPr>
          <p:nvPr>
            <p:ph sz="quarter" idx="1"/>
          </p:nvPr>
        </p:nvSpPr>
        <p:spPr>
          <a:xfrm>
            <a:off x="381000" y="4038600"/>
            <a:ext cx="8534400" cy="914400"/>
          </a:xfrm>
        </p:spPr>
        <p:txBody>
          <a:bodyPr>
            <a:normAutofit/>
          </a:bodyPr>
          <a:lstStyle/>
          <a:p>
            <a:pPr>
              <a:buNone/>
            </a:pPr>
            <a:endParaRPr lang="en-US" sz="2200" dirty="0" smtClean="0"/>
          </a:p>
          <a:p>
            <a:pPr>
              <a:buNone/>
            </a:pPr>
            <a:endParaRPr lang="en-US" sz="2200" dirty="0"/>
          </a:p>
        </p:txBody>
      </p:sp>
      <p:sp>
        <p:nvSpPr>
          <p:cNvPr id="12" name="TextBox 11"/>
          <p:cNvSpPr txBox="1"/>
          <p:nvPr/>
        </p:nvSpPr>
        <p:spPr>
          <a:xfrm>
            <a:off x="228600" y="762000"/>
            <a:ext cx="8915400" cy="2862322"/>
          </a:xfrm>
          <a:prstGeom prst="rect">
            <a:avLst/>
          </a:prstGeom>
          <a:noFill/>
        </p:spPr>
        <p:txBody>
          <a:bodyPr wrap="square" rtlCol="0">
            <a:spAutoFit/>
          </a:bodyPr>
          <a:lstStyle/>
          <a:p>
            <a:pPr algn="just"/>
            <a:endParaRPr lang="en-US" sz="2000" dirty="0" smtClean="0">
              <a:latin typeface="Calibri" pitchFamily="34" charset="0"/>
              <a:cs typeface="Calibri" pitchFamily="34" charset="0"/>
            </a:endParaRPr>
          </a:p>
          <a:p>
            <a:pPr algn="just"/>
            <a:r>
              <a:rPr lang="en-US" sz="2000" dirty="0" smtClean="0">
                <a:latin typeface="Calibri" pitchFamily="34" charset="0"/>
                <a:cs typeface="Calibri" pitchFamily="34" charset="0"/>
              </a:rPr>
              <a:t>MEMS based accurate yet low cost gas sensors </a:t>
            </a:r>
            <a:r>
              <a:rPr lang="en-US" sz="2000" b="1" dirty="0" smtClean="0">
                <a:latin typeface="Calibri" pitchFamily="34" charset="0"/>
                <a:cs typeface="Calibri" pitchFamily="34" charset="0"/>
              </a:rPr>
              <a:t>(MQ2) </a:t>
            </a:r>
          </a:p>
          <a:p>
            <a:pPr algn="just"/>
            <a:r>
              <a:rPr lang="en-US" sz="2000" dirty="0" smtClean="0">
                <a:latin typeface="Calibri" pitchFamily="34" charset="0"/>
                <a:cs typeface="Calibri" pitchFamily="34" charset="0"/>
              </a:rPr>
              <a:t>which we can use to monitor various dangerous compounds. </a:t>
            </a:r>
          </a:p>
          <a:p>
            <a:pPr algn="just"/>
            <a:r>
              <a:rPr lang="en-US" sz="2000" dirty="0" smtClean="0">
                <a:latin typeface="Calibri" pitchFamily="34" charset="0"/>
                <a:cs typeface="Calibri" pitchFamily="34" charset="0"/>
              </a:rPr>
              <a:t>(</a:t>
            </a:r>
            <a:r>
              <a:rPr lang="en-IN" sz="2000" b="1" dirty="0" smtClean="0"/>
              <a:t>H2, LPG, CH4, CO, Alcohol, Smoke or Propane)</a:t>
            </a:r>
            <a:endParaRPr lang="en-US" sz="2000" dirty="0" smtClean="0">
              <a:latin typeface="Calibri" pitchFamily="34" charset="0"/>
              <a:cs typeface="Calibri" pitchFamily="34" charset="0"/>
            </a:endParaRPr>
          </a:p>
          <a:p>
            <a:pPr algn="just"/>
            <a:endParaRPr lang="en-US" sz="2000" dirty="0" smtClean="0">
              <a:latin typeface="Calibri" pitchFamily="34" charset="0"/>
              <a:cs typeface="Calibri" pitchFamily="34" charset="0"/>
            </a:endParaRPr>
          </a:p>
          <a:p>
            <a:pPr algn="just"/>
            <a:endParaRPr lang="en-US" sz="2000" dirty="0" smtClean="0">
              <a:latin typeface="Calibri" pitchFamily="34" charset="0"/>
              <a:cs typeface="Calibri" pitchFamily="34" charset="0"/>
            </a:endParaRPr>
          </a:p>
          <a:p>
            <a:endParaRPr lang="en-US" sz="2000" dirty="0" smtClean="0">
              <a:latin typeface="Calibri" pitchFamily="34" charset="0"/>
              <a:cs typeface="Calibri" pitchFamily="34" charset="0"/>
            </a:endParaRPr>
          </a:p>
          <a:p>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p:txBody>
      </p:sp>
      <p:pic>
        <p:nvPicPr>
          <p:cNvPr id="2054" name="Picture 6" descr="C:\Users\User\Desktop\mq2.bmp"/>
          <p:cNvPicPr>
            <a:picLocks noChangeAspect="1" noChangeArrowheads="1"/>
          </p:cNvPicPr>
          <p:nvPr/>
        </p:nvPicPr>
        <p:blipFill>
          <a:blip r:embed="rId2" cstate="print"/>
          <a:srcRect/>
          <a:stretch>
            <a:fillRect/>
          </a:stretch>
        </p:blipFill>
        <p:spPr bwMode="auto">
          <a:xfrm>
            <a:off x="6553200" y="990600"/>
            <a:ext cx="1676400" cy="1187450"/>
          </a:xfrm>
          <a:prstGeom prst="rect">
            <a:avLst/>
          </a:prstGeom>
          <a:noFill/>
        </p:spPr>
      </p:pic>
      <p:pic>
        <p:nvPicPr>
          <p:cNvPr id="9" name="Picture 7" descr="C:\Users\User\Desktop\mq2 graph.png"/>
          <p:cNvPicPr>
            <a:picLocks noChangeAspect="1" noChangeArrowheads="1"/>
          </p:cNvPicPr>
          <p:nvPr/>
        </p:nvPicPr>
        <p:blipFill>
          <a:blip r:embed="rId3" cstate="print"/>
          <a:srcRect/>
          <a:stretch>
            <a:fillRect/>
          </a:stretch>
        </p:blipFill>
        <p:spPr bwMode="auto">
          <a:xfrm>
            <a:off x="685800" y="2743200"/>
            <a:ext cx="6066585" cy="3944486"/>
          </a:xfrm>
          <a:prstGeom prst="rect">
            <a:avLst/>
          </a:prstGeom>
          <a:noFill/>
        </p:spPr>
      </p:pic>
      <p:sp>
        <p:nvSpPr>
          <p:cNvPr id="10" name="Rectangle 9"/>
          <p:cNvSpPr/>
          <p:nvPr/>
        </p:nvSpPr>
        <p:spPr>
          <a:xfrm>
            <a:off x="1143000" y="2286000"/>
            <a:ext cx="5410200" cy="369332"/>
          </a:xfrm>
          <a:prstGeom prst="rect">
            <a:avLst/>
          </a:prstGeom>
        </p:spPr>
        <p:txBody>
          <a:bodyPr wrap="square">
            <a:spAutoFit/>
          </a:bodyPr>
          <a:lstStyle/>
          <a:p>
            <a:r>
              <a:rPr lang="en-US" dirty="0" smtClean="0">
                <a:solidFill>
                  <a:schemeClr val="tx2">
                    <a:lumMod val="50000"/>
                  </a:schemeClr>
                </a:solidFill>
                <a:latin typeface="Verdana" pitchFamily="34" charset="0"/>
                <a:ea typeface="Verdana" pitchFamily="34" charset="0"/>
                <a:cs typeface="Verdana" pitchFamily="34" charset="0"/>
              </a:rPr>
              <a:t>Gas Detection – Sensitivity Characteristics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6096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FLIR Lepton Thermal Camera</a:t>
            </a:r>
            <a:endParaRPr lang="en-US" sz="2200" b="1" cap="none" dirty="0">
              <a:solidFill>
                <a:schemeClr val="tx1"/>
              </a:solidFill>
              <a:latin typeface="Verdana" pitchFamily="34" charset="0"/>
              <a:ea typeface="Verdana" pitchFamily="34" charset="0"/>
              <a:cs typeface="Verdana" pitchFamily="34" charset="0"/>
            </a:endParaRPr>
          </a:p>
        </p:txBody>
      </p:sp>
      <p:sp>
        <p:nvSpPr>
          <p:cNvPr id="5" name="Content Placeholder 4"/>
          <p:cNvSpPr>
            <a:spLocks noGrp="1"/>
          </p:cNvSpPr>
          <p:nvPr>
            <p:ph idx="1"/>
          </p:nvPr>
        </p:nvSpPr>
        <p:spPr>
          <a:xfrm>
            <a:off x="304800" y="1066800"/>
            <a:ext cx="7772400" cy="4050792"/>
          </a:xfrm>
        </p:spPr>
        <p:txBody>
          <a:bodyPr/>
          <a:lstStyle/>
          <a:p>
            <a:r>
              <a:rPr lang="en-US" dirty="0" smtClean="0">
                <a:latin typeface="Calibri" pitchFamily="34" charset="0"/>
                <a:cs typeface="Calibri" pitchFamily="34" charset="0"/>
              </a:rPr>
              <a:t> An </a:t>
            </a:r>
            <a:r>
              <a:rPr lang="en-US" dirty="0" smtClean="0">
                <a:solidFill>
                  <a:schemeClr val="accent1"/>
                </a:solidFill>
                <a:latin typeface="Calibri" pitchFamily="34" charset="0"/>
                <a:cs typeface="Calibri" pitchFamily="34" charset="0"/>
              </a:rPr>
              <a:t>FLIR Lepton Thermal Camera </a:t>
            </a:r>
            <a:r>
              <a:rPr lang="en-US" dirty="0" smtClean="0">
                <a:latin typeface="Calibri" pitchFamily="34" charset="0"/>
                <a:cs typeface="Calibri" pitchFamily="34" charset="0"/>
              </a:rPr>
              <a:t>is incorporated with the mini rover to  visualize the thermal image of the site and share it with the operator. </a:t>
            </a:r>
          </a:p>
          <a:p>
            <a:r>
              <a:rPr lang="en-US" dirty="0" smtClean="0">
                <a:latin typeface="Calibri" pitchFamily="34" charset="0"/>
                <a:cs typeface="Calibri" pitchFamily="34" charset="0"/>
              </a:rPr>
              <a:t>The rover is controlled by </a:t>
            </a:r>
            <a:r>
              <a:rPr lang="en-IN" dirty="0" smtClean="0">
                <a:latin typeface="Calibri" pitchFamily="34" charset="0"/>
                <a:cs typeface="Calibri" pitchFamily="34" charset="0"/>
              </a:rPr>
              <a:t>Arduino</a:t>
            </a:r>
            <a:r>
              <a:rPr lang="en-US" dirty="0" smtClean="0">
                <a:latin typeface="Calibri" pitchFamily="34" charset="0"/>
                <a:cs typeface="Calibri" pitchFamily="34" charset="0"/>
              </a:rPr>
              <a:t> Nano &amp; HC05 over Bluetooth and the FLIR Lepton is interfaced with Raspberry Pi2</a:t>
            </a:r>
          </a:p>
          <a:p>
            <a:r>
              <a:rPr lang="en-US" dirty="0" smtClean="0">
                <a:latin typeface="Calibri" pitchFamily="34" charset="0"/>
                <a:cs typeface="Calibri" pitchFamily="34" charset="0"/>
              </a:rPr>
              <a:t>The rover assists the operator in identifying abnormal temperatures and also any leakages using its </a:t>
            </a:r>
            <a:r>
              <a:rPr lang="en-US" i="1" dirty="0" smtClean="0">
                <a:latin typeface="Calibri" pitchFamily="34" charset="0"/>
                <a:cs typeface="Calibri" pitchFamily="34" charset="0"/>
              </a:rPr>
              <a:t>thermal vision.</a:t>
            </a:r>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a:p>
        </p:txBody>
      </p:sp>
      <p:pic>
        <p:nvPicPr>
          <p:cNvPr id="6" name="Picture 5" descr="C:\Users\User\Desktop\VIDHYA THESIS\flirlepton.jpg"/>
          <p:cNvPicPr/>
          <p:nvPr/>
        </p:nvPicPr>
        <p:blipFill>
          <a:blip r:embed="rId2" cstate="print"/>
          <a:srcRect t="12209" b="19186"/>
          <a:stretch>
            <a:fillRect/>
          </a:stretch>
        </p:blipFill>
        <p:spPr bwMode="auto">
          <a:xfrm>
            <a:off x="1524000" y="3810000"/>
            <a:ext cx="2590800" cy="1957551"/>
          </a:xfrm>
          <a:prstGeom prst="rect">
            <a:avLst/>
          </a:prstGeom>
          <a:noFill/>
          <a:ln w="9525">
            <a:noFill/>
            <a:miter lim="800000"/>
            <a:headEnd/>
            <a:tailEnd/>
          </a:ln>
        </p:spPr>
      </p:pic>
      <p:pic>
        <p:nvPicPr>
          <p:cNvPr id="2050" name="Picture 2" descr="J:\PRINT PROJECT\Hackaday\ac.jpg"/>
          <p:cNvPicPr>
            <a:picLocks noChangeAspect="1" noChangeArrowheads="1"/>
          </p:cNvPicPr>
          <p:nvPr/>
        </p:nvPicPr>
        <p:blipFill>
          <a:blip r:embed="rId3" cstate="print"/>
          <a:srcRect/>
          <a:stretch>
            <a:fillRect/>
          </a:stretch>
        </p:blipFill>
        <p:spPr bwMode="auto">
          <a:xfrm>
            <a:off x="4724400" y="3429000"/>
            <a:ext cx="2743200" cy="27464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924800" cy="810768"/>
          </a:xfrm>
        </p:spPr>
        <p:txBody>
          <a:bodyPr>
            <a:normAutofit/>
          </a:bodyPr>
          <a:lstStyle/>
          <a:p>
            <a:pPr algn="ctr"/>
            <a:r>
              <a:rPr lang="en-US" sz="2800" b="1" dirty="0" smtClean="0">
                <a:solidFill>
                  <a:schemeClr val="tx2">
                    <a:lumMod val="50000"/>
                  </a:schemeClr>
                </a:solidFill>
                <a:latin typeface="Verdana" pitchFamily="34" charset="0"/>
                <a:ea typeface="Verdana" pitchFamily="34" charset="0"/>
                <a:cs typeface="Verdana" pitchFamily="34" charset="0"/>
              </a:rPr>
              <a:t>Prototype development</a:t>
            </a:r>
            <a:endParaRPr lang="en-US" sz="2800" b="1" dirty="0">
              <a:solidFill>
                <a:schemeClr val="tx2">
                  <a:lumMod val="50000"/>
                </a:schemeClr>
              </a:solidFill>
              <a:latin typeface="Verdana" pitchFamily="34" charset="0"/>
              <a:ea typeface="Verdana" pitchFamily="34" charset="0"/>
              <a:cs typeface="Verdana" pitchFamily="34" charset="0"/>
            </a:endParaRPr>
          </a:p>
        </p:txBody>
      </p:sp>
      <p:pic>
        <p:nvPicPr>
          <p:cNvPr id="4" name="Content Placeholder 3" descr="C:\Users\User\Desktop\VIDHYA THESIS\ROVER.png"/>
          <p:cNvPicPr>
            <a:picLocks noGrp="1"/>
          </p:cNvPicPr>
          <p:nvPr>
            <p:ph idx="1"/>
          </p:nvPr>
        </p:nvPicPr>
        <p:blipFill>
          <a:blip r:embed="rId2" cstate="print"/>
          <a:srcRect/>
          <a:stretch>
            <a:fillRect/>
          </a:stretch>
        </p:blipFill>
        <p:spPr bwMode="auto">
          <a:xfrm>
            <a:off x="533400" y="1447800"/>
            <a:ext cx="80772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381000"/>
          </a:xfrm>
        </p:spPr>
        <p:txBody>
          <a:bodyPr>
            <a:noAutofit/>
          </a:bodyPr>
          <a:lstStyle/>
          <a:p>
            <a:pPr algn="ctr"/>
            <a:r>
              <a:rPr lang="en-US" sz="2400" b="1" dirty="0" smtClean="0">
                <a:solidFill>
                  <a:schemeClr val="tx2">
                    <a:lumMod val="50000"/>
                  </a:schemeClr>
                </a:solidFill>
                <a:latin typeface="Verdana" pitchFamily="34" charset="0"/>
                <a:ea typeface="Verdana" pitchFamily="34" charset="0"/>
                <a:cs typeface="Verdana" pitchFamily="34" charset="0"/>
              </a:rPr>
              <a:t>Rover  motion control over </a:t>
            </a:r>
            <a:r>
              <a:rPr lang="en-US" sz="2400" b="1" dirty="0" err="1" smtClean="0">
                <a:solidFill>
                  <a:schemeClr val="tx2">
                    <a:lumMod val="50000"/>
                  </a:schemeClr>
                </a:solidFill>
                <a:latin typeface="Verdana" pitchFamily="34" charset="0"/>
                <a:ea typeface="Verdana" pitchFamily="34" charset="0"/>
                <a:cs typeface="Verdana" pitchFamily="34" charset="0"/>
              </a:rPr>
              <a:t>bluetooth</a:t>
            </a:r>
            <a:endParaRPr lang="en-US" sz="2400" b="1" dirty="0">
              <a:solidFill>
                <a:schemeClr val="tx2">
                  <a:lumMod val="50000"/>
                </a:schemeClr>
              </a:solidFill>
              <a:latin typeface="Verdana" pitchFamily="34" charset="0"/>
              <a:ea typeface="Verdana" pitchFamily="34" charset="0"/>
              <a:cs typeface="Verdana" pitchFamily="34" charset="0"/>
            </a:endParaRPr>
          </a:p>
        </p:txBody>
      </p:sp>
      <p:pic>
        <p:nvPicPr>
          <p:cNvPr id="6" name="Picture 5" descr="C:\Users\User\Desktop\VIDHYA THESIS\WhatsApp Image 2017-03-23 at 10.22.49 AM.jpeg"/>
          <p:cNvPicPr/>
          <p:nvPr/>
        </p:nvPicPr>
        <p:blipFill>
          <a:blip r:embed="rId2" cstate="print"/>
          <a:srcRect t="5370"/>
          <a:stretch>
            <a:fillRect/>
          </a:stretch>
        </p:blipFill>
        <p:spPr bwMode="auto">
          <a:xfrm>
            <a:off x="2209800" y="3733800"/>
            <a:ext cx="5025916" cy="2685393"/>
          </a:xfrm>
          <a:prstGeom prst="rect">
            <a:avLst/>
          </a:prstGeom>
          <a:noFill/>
          <a:ln w="9525">
            <a:noFill/>
            <a:miter lim="800000"/>
            <a:headEnd/>
            <a:tailEnd/>
          </a:ln>
        </p:spPr>
      </p:pic>
      <p:pic>
        <p:nvPicPr>
          <p:cNvPr id="8" name="Content Placeholder 7" descr="C:\Users\User\Desktop\VIDHYA THESIS\WhatsApp Image 2017-03-23 at 10.22.45 AM.jpeg"/>
          <p:cNvPicPr>
            <a:picLocks noGrp="1"/>
          </p:cNvPicPr>
          <p:nvPr>
            <p:ph idx="1"/>
          </p:nvPr>
        </p:nvPicPr>
        <p:blipFill>
          <a:blip r:embed="rId3" cstate="print"/>
          <a:srcRect/>
          <a:stretch>
            <a:fillRect/>
          </a:stretch>
        </p:blipFill>
        <p:spPr bwMode="auto">
          <a:xfrm>
            <a:off x="2209800" y="914400"/>
            <a:ext cx="50292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6655</TotalTime>
  <Words>893</Words>
  <Application>Microsoft Office PowerPoint</Application>
  <PresentationFormat>On-screen Show (4:3)</PresentationFormat>
  <Paragraphs>85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Wood Type</vt:lpstr>
      <vt:lpstr> SAFERanger  Thermal vision and Gas sensor  based rover to detect abnormal  Temperature and Gas Leaks</vt:lpstr>
      <vt:lpstr>PROBLEM</vt:lpstr>
      <vt:lpstr>EXISTING TOOLS</vt:lpstr>
      <vt:lpstr>PROPOSED SOLUTION</vt:lpstr>
      <vt:lpstr>Block DIAGRAM :</vt:lpstr>
      <vt:lpstr>PRODUCT DIFFERENTIATION</vt:lpstr>
      <vt:lpstr>FLIR Lepton Thermal Camera</vt:lpstr>
      <vt:lpstr>Prototype development</vt:lpstr>
      <vt:lpstr>Rover  motion control over bluetooth</vt:lpstr>
      <vt:lpstr>PROTOTYPE  TESTING</vt:lpstr>
      <vt:lpstr>Flir thermal imaging</vt:lpstr>
      <vt:lpstr>VIDEO STREAMING THROUGH VNC</vt:lpstr>
      <vt:lpstr>Output through vnc APPLICATION</vt:lpstr>
      <vt:lpstr>THERMAL IMAGE SHOWING TEMPERATURE VARIATION</vt:lpstr>
      <vt:lpstr>Analysis of the thermal image</vt:lpstr>
      <vt:lpstr>MARKET ANALYSIS</vt:lpstr>
      <vt:lpstr>PRIMARY USERS</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RED</dc:title>
  <dc:creator>User</dc:creator>
  <cp:lastModifiedBy>varun sri</cp:lastModifiedBy>
  <cp:revision>304</cp:revision>
  <dcterms:created xsi:type="dcterms:W3CDTF">2016-04-15T05:01:48Z</dcterms:created>
  <dcterms:modified xsi:type="dcterms:W3CDTF">2017-07-06T13:39:04Z</dcterms:modified>
</cp:coreProperties>
</file>